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4" r:id="rId1"/>
    <p:sldMasterId id="2147483675" r:id="rId2"/>
  </p:sldMasterIdLst>
  <p:notesMasterIdLst>
    <p:notesMasterId r:id="rId48"/>
  </p:notesMasterIdLst>
  <p:handoutMasterIdLst>
    <p:handoutMasterId r:id="rId49"/>
  </p:handoutMasterIdLst>
  <p:sldIdLst>
    <p:sldId id="256" r:id="rId3"/>
    <p:sldId id="838" r:id="rId4"/>
    <p:sldId id="839" r:id="rId5"/>
    <p:sldId id="840" r:id="rId6"/>
    <p:sldId id="841" r:id="rId7"/>
    <p:sldId id="842" r:id="rId8"/>
    <p:sldId id="843" r:id="rId9"/>
    <p:sldId id="844" r:id="rId10"/>
    <p:sldId id="845" r:id="rId11"/>
    <p:sldId id="846" r:id="rId12"/>
    <p:sldId id="848" r:id="rId13"/>
    <p:sldId id="849" r:id="rId14"/>
    <p:sldId id="850" r:id="rId15"/>
    <p:sldId id="851" r:id="rId16"/>
    <p:sldId id="852" r:id="rId17"/>
    <p:sldId id="856" r:id="rId18"/>
    <p:sldId id="857" r:id="rId19"/>
    <p:sldId id="858" r:id="rId20"/>
    <p:sldId id="862" r:id="rId21"/>
    <p:sldId id="859" r:id="rId22"/>
    <p:sldId id="813" r:id="rId23"/>
    <p:sldId id="836" r:id="rId24"/>
    <p:sldId id="489" r:id="rId25"/>
    <p:sldId id="814" r:id="rId26"/>
    <p:sldId id="834" r:id="rId27"/>
    <p:sldId id="720" r:id="rId28"/>
    <p:sldId id="832" r:id="rId29"/>
    <p:sldId id="419" r:id="rId30"/>
    <p:sldId id="723" r:id="rId31"/>
    <p:sldId id="698" r:id="rId32"/>
    <p:sldId id="794" r:id="rId33"/>
    <p:sldId id="837" r:id="rId34"/>
    <p:sldId id="831" r:id="rId35"/>
    <p:sldId id="702" r:id="rId36"/>
    <p:sldId id="798" r:id="rId37"/>
    <p:sldId id="706" r:id="rId38"/>
    <p:sldId id="830" r:id="rId39"/>
    <p:sldId id="797" r:id="rId40"/>
    <p:sldId id="799" r:id="rId41"/>
    <p:sldId id="800" r:id="rId42"/>
    <p:sldId id="801" r:id="rId43"/>
    <p:sldId id="833" r:id="rId44"/>
    <p:sldId id="788" r:id="rId45"/>
    <p:sldId id="789" r:id="rId46"/>
    <p:sldId id="802" r:id="rId47"/>
  </p:sldIdLst>
  <p:sldSz cx="12192000" cy="6858000"/>
  <p:notesSz cx="6797675" cy="9926638"/>
  <p:defaultTextStyle>
    <a:defPPr>
      <a:defRPr lang="en-US"/>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sz="2400"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sz="2400"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sz="2400"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sz="2400"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432"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FFFFFF"/>
    <a:srgbClr val="C9C9C9"/>
    <a:srgbClr val="006600"/>
    <a:srgbClr val="008000"/>
    <a:srgbClr val="CC092F"/>
    <a:srgbClr val="F1FD7F"/>
    <a:srgbClr val="FFFF00"/>
    <a:srgbClr val="FFB6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5644" autoAdjust="0"/>
  </p:normalViewPr>
  <p:slideViewPr>
    <p:cSldViewPr>
      <p:cViewPr>
        <p:scale>
          <a:sx n="73" d="100"/>
          <a:sy n="73" d="100"/>
        </p:scale>
        <p:origin x="-400" y="100"/>
      </p:cViewPr>
      <p:guideLst>
        <p:guide orient="horz" pos="432"/>
        <p:guide pos="3840"/>
      </p:guideLst>
    </p:cSldViewPr>
  </p:slideViewPr>
  <p:outlineViewPr>
    <p:cViewPr>
      <p:scale>
        <a:sx n="100" d="100"/>
        <a:sy n="100" d="100"/>
      </p:scale>
      <p:origin x="0" y="528258"/>
    </p:cViewPr>
  </p:outlineViewPr>
  <p:notesTextViewPr>
    <p:cViewPr>
      <p:scale>
        <a:sx n="100" d="100"/>
        <a:sy n="100" d="100"/>
      </p:scale>
      <p:origin x="0" y="0"/>
    </p:cViewPr>
  </p:notesTextViewPr>
  <p:sorterViewPr>
    <p:cViewPr>
      <p:scale>
        <a:sx n="150" d="100"/>
        <a:sy n="150" d="100"/>
      </p:scale>
      <p:origin x="0" y="16932"/>
    </p:cViewPr>
  </p:sorterViewPr>
  <p:notesViewPr>
    <p:cSldViewPr>
      <p:cViewPr>
        <p:scale>
          <a:sx n="100" d="100"/>
          <a:sy n="100" d="100"/>
        </p:scale>
        <p:origin x="-1548" y="6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C4EEE-BA49-4FE2-8CEE-6AA376B34476}"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9B7B163-9CF1-43D9-8C57-D6D0906D105B}">
      <dgm:prSet custT="1"/>
      <dgm:spPr/>
      <dgm:t>
        <a:bodyPr/>
        <a:lstStyle/>
        <a:p>
          <a:r>
            <a:rPr lang="zh-TW" sz="2000" dirty="0">
              <a:latin typeface="微軟正黑體" panose="020B0604030504040204" pitchFamily="34" charset="-120"/>
              <a:ea typeface="微軟正黑體" panose="020B0604030504040204" pitchFamily="34" charset="-120"/>
            </a:rPr>
            <a:t>學術期刊</a:t>
          </a:r>
          <a:r>
            <a:rPr lang="zh-TW" altLang="en-US" sz="2000" dirty="0">
              <a:latin typeface="微軟正黑體" panose="020B0604030504040204" pitchFamily="34" charset="-120"/>
              <a:ea typeface="微軟正黑體" panose="020B0604030504040204" pitchFamily="34" charset="-120"/>
            </a:rPr>
            <a:t>：</a:t>
          </a:r>
          <a:r>
            <a:rPr lang="zh-TW" sz="2000" dirty="0">
              <a:latin typeface="微軟正黑體" panose="020B0604030504040204" pitchFamily="34" charset="-120"/>
              <a:ea typeface="微軟正黑體" panose="020B0604030504040204" pitchFamily="34" charset="-120"/>
            </a:rPr>
            <a:t>收錄</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5,5</a:t>
          </a:r>
          <a:r>
            <a:rPr lang="en-US" sz="2000" dirty="0">
              <a:latin typeface="微軟正黑體" panose="020B0604030504040204" pitchFamily="34" charset="-120"/>
              <a:ea typeface="微軟正黑體" panose="020B0604030504040204" pitchFamily="34" charset="-120"/>
            </a:rPr>
            <a:t>00</a:t>
          </a:r>
          <a:r>
            <a:rPr lang="zh-TW" altLang="en-US" sz="2000" dirty="0">
              <a:latin typeface="微軟正黑體" panose="020B0604030504040204" pitchFamily="34" charset="-120"/>
              <a:ea typeface="微軟正黑體" panose="020B0604030504040204" pitchFamily="34" charset="-120"/>
            </a:rPr>
            <a:t> 多</a:t>
          </a:r>
          <a:r>
            <a:rPr lang="zh-TW" sz="2000" dirty="0">
              <a:latin typeface="微軟正黑體" panose="020B0604030504040204" pitchFamily="34" charset="-120"/>
              <a:ea typeface="微軟正黑體" panose="020B0604030504040204" pitchFamily="34" charset="-120"/>
            </a:rPr>
            <a:t>種全文學術期刊</a:t>
          </a:r>
          <a:endParaRPr lang="en-US" sz="2000" dirty="0">
            <a:latin typeface="微軟正黑體" panose="020B0604030504040204" pitchFamily="34" charset="-120"/>
            <a:ea typeface="微軟正黑體" panose="020B0604030504040204" pitchFamily="34" charset="-120"/>
          </a:endParaRPr>
        </a:p>
      </dgm:t>
    </dgm:pt>
    <dgm:pt modelId="{50A3E060-1BE9-4842-9228-2DB64A983E0B}" type="parTrans" cxnId="{F69BC59D-B384-40C5-8BEE-18C5E62B4F51}">
      <dgm:prSet/>
      <dgm:spPr/>
      <dgm:t>
        <a:bodyPr/>
        <a:lstStyle/>
        <a:p>
          <a:endParaRPr lang="en-US" sz="2000">
            <a:latin typeface="微軟正黑體" panose="020B0604030504040204" pitchFamily="34" charset="-120"/>
            <a:ea typeface="微軟正黑體" panose="020B0604030504040204" pitchFamily="34" charset="-120"/>
          </a:endParaRPr>
        </a:p>
      </dgm:t>
    </dgm:pt>
    <dgm:pt modelId="{3BD29AE6-299E-4585-93B1-E62A316FD67C}" type="sibTrans" cxnId="{F69BC59D-B384-40C5-8BEE-18C5E62B4F51}">
      <dgm:prSet/>
      <dgm:spPr/>
      <dgm:t>
        <a:bodyPr/>
        <a:lstStyle/>
        <a:p>
          <a:endParaRPr lang="en-US" sz="2000">
            <a:latin typeface="微軟正黑體" panose="020B0604030504040204" pitchFamily="34" charset="-120"/>
            <a:ea typeface="微軟正黑體" panose="020B0604030504040204" pitchFamily="34" charset="-120"/>
          </a:endParaRPr>
        </a:p>
      </dgm:t>
    </dgm:pt>
    <dgm:pt modelId="{5AFD210C-0D28-45A3-BA4F-12674CEB5CD2}">
      <dgm:prSet custT="1"/>
      <dgm:spPr/>
      <dgm:t>
        <a:bodyPr/>
        <a:lstStyle/>
        <a:p>
          <a:pPr algn="l"/>
          <a:r>
            <a:rPr lang="zh-TW" sz="2000" dirty="0">
              <a:latin typeface="微軟正黑體" panose="020B0604030504040204" pitchFamily="34" charset="-120"/>
              <a:ea typeface="微軟正黑體" panose="020B0604030504040204" pitchFamily="34" charset="-120"/>
            </a:rPr>
            <a:t>電子書</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90 </a:t>
          </a:r>
          <a:r>
            <a:rPr lang="zh-TW" sz="2000" dirty="0">
              <a:latin typeface="微軟正黑體" panose="020B0604030504040204" pitchFamily="34" charset="-120"/>
              <a:ea typeface="微軟正黑體" panose="020B0604030504040204" pitchFamily="34" charset="-120"/>
            </a:rPr>
            <a:t>多本電子書</a:t>
          </a:r>
          <a:endParaRPr lang="en-US" sz="2000" dirty="0">
            <a:highlight>
              <a:srgbClr val="FFFF00"/>
            </a:highlight>
            <a:latin typeface="微軟正黑體" panose="020B0604030504040204" pitchFamily="34" charset="-120"/>
            <a:ea typeface="微軟正黑體" panose="020B0604030504040204" pitchFamily="34" charset="-120"/>
          </a:endParaRPr>
        </a:p>
      </dgm:t>
    </dgm:pt>
    <dgm:pt modelId="{FC0FA872-9E0A-46F1-9D94-8A70CA353C5F}" type="parTrans" cxnId="{E070F602-ABDB-46BA-9D07-50AC89A0F4EA}">
      <dgm:prSet/>
      <dgm:spPr/>
      <dgm:t>
        <a:bodyPr/>
        <a:lstStyle/>
        <a:p>
          <a:endParaRPr lang="en-US" sz="2000">
            <a:latin typeface="微軟正黑體" panose="020B0604030504040204" pitchFamily="34" charset="-120"/>
            <a:ea typeface="微軟正黑體" panose="020B0604030504040204" pitchFamily="34" charset="-120"/>
          </a:endParaRPr>
        </a:p>
      </dgm:t>
    </dgm:pt>
    <dgm:pt modelId="{AE21345B-D356-4DB1-BA6C-335C0583B913}" type="sibTrans" cxnId="{E070F602-ABDB-46BA-9D07-50AC89A0F4EA}">
      <dgm:prSet/>
      <dgm:spPr/>
      <dgm:t>
        <a:bodyPr/>
        <a:lstStyle/>
        <a:p>
          <a:endParaRPr lang="en-US" sz="2000">
            <a:latin typeface="微軟正黑體" panose="020B0604030504040204" pitchFamily="34" charset="-120"/>
            <a:ea typeface="微軟正黑體" panose="020B0604030504040204" pitchFamily="34" charset="-120"/>
          </a:endParaRPr>
        </a:p>
      </dgm:t>
    </dgm:pt>
    <dgm:pt modelId="{3A8DE0FE-F2CF-4A64-9CE7-FB52D5683F60}">
      <dgm:prSet custT="1"/>
      <dgm:spPr/>
      <dgm:t>
        <a:bodyPr/>
        <a:lstStyle/>
        <a:p>
          <a:r>
            <a:rPr lang="zh-TW" sz="2000" dirty="0">
              <a:latin typeface="微軟正黑體" panose="020B0604030504040204" pitchFamily="34" charset="-120"/>
              <a:ea typeface="微軟正黑體" panose="020B0604030504040204" pitchFamily="34" charset="-120"/>
            </a:rPr>
            <a:t>報紙新聞</a:t>
          </a:r>
          <a:r>
            <a:rPr lang="zh-TW" altLang="en-US" sz="2000" dirty="0">
              <a:latin typeface="微軟正黑體" panose="020B0604030504040204" pitchFamily="34" charset="-120"/>
              <a:ea typeface="微軟正黑體" panose="020B0604030504040204" pitchFamily="34" charset="-120"/>
            </a:rPr>
            <a:t>：超過 </a:t>
          </a:r>
          <a:r>
            <a:rPr lang="en-US" altLang="zh-TW" sz="2000" dirty="0">
              <a:latin typeface="微軟正黑體" panose="020B0604030504040204" pitchFamily="34" charset="-120"/>
              <a:ea typeface="微軟正黑體" panose="020B0604030504040204" pitchFamily="34" charset="-120"/>
            </a:rPr>
            <a:t>27 </a:t>
          </a:r>
          <a:r>
            <a:rPr lang="zh-TW" altLang="en-US" sz="2000" dirty="0">
              <a:latin typeface="微軟正黑體" panose="020B0604030504040204" pitchFamily="34" charset="-120"/>
              <a:ea typeface="微軟正黑體" panose="020B0604030504040204" pitchFamily="34" charset="-120"/>
            </a:rPr>
            <a:t>萬篇科學主題新聞文章</a:t>
          </a:r>
          <a:endParaRPr lang="en-US" sz="2000" dirty="0">
            <a:latin typeface="微軟正黑體" panose="020B0604030504040204" pitchFamily="34" charset="-120"/>
            <a:ea typeface="微軟正黑體" panose="020B0604030504040204" pitchFamily="34" charset="-120"/>
          </a:endParaRPr>
        </a:p>
      </dgm:t>
    </dgm:pt>
    <dgm:pt modelId="{794772E2-C49E-41A2-A4E7-123BCFD77236}" type="parTrans" cxnId="{A3209430-D665-4A3B-953E-6780C7FDE219}">
      <dgm:prSet/>
      <dgm:spPr/>
      <dgm:t>
        <a:bodyPr/>
        <a:lstStyle/>
        <a:p>
          <a:endParaRPr lang="en-US" sz="2000">
            <a:latin typeface="微軟正黑體" panose="020B0604030504040204" pitchFamily="34" charset="-120"/>
            <a:ea typeface="微軟正黑體" panose="020B0604030504040204" pitchFamily="34" charset="-120"/>
          </a:endParaRPr>
        </a:p>
      </dgm:t>
    </dgm:pt>
    <dgm:pt modelId="{15D1F2AF-67E9-4560-9BE9-8AE3707B4460}" type="sibTrans" cxnId="{A3209430-D665-4A3B-953E-6780C7FDE219}">
      <dgm:prSet/>
      <dgm:spPr/>
      <dgm:t>
        <a:bodyPr/>
        <a:lstStyle/>
        <a:p>
          <a:endParaRPr lang="en-US" sz="2000">
            <a:latin typeface="微軟正黑體" panose="020B0604030504040204" pitchFamily="34" charset="-120"/>
            <a:ea typeface="微軟正黑體" panose="020B0604030504040204" pitchFamily="34" charset="-120"/>
          </a:endParaRPr>
        </a:p>
      </dgm:t>
    </dgm:pt>
    <dgm:pt modelId="{46C06AE1-919A-44DC-8F11-2EB48C0E0A75}">
      <dgm:prSet custT="1"/>
      <dgm:spPr/>
      <dgm:t>
        <a:bodyPr/>
        <a:lstStyle/>
        <a:p>
          <a:r>
            <a:rPr lang="zh-TW" sz="2000" dirty="0">
              <a:latin typeface="微軟正黑體" panose="020B0604030504040204" pitchFamily="34" charset="-120"/>
              <a:ea typeface="微軟正黑體" panose="020B0604030504040204" pitchFamily="34" charset="-120"/>
            </a:rPr>
            <a:t>個案研究</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30 </a:t>
          </a:r>
          <a:r>
            <a:rPr lang="zh-TW" altLang="en-US" sz="2000" dirty="0">
              <a:latin typeface="微軟正黑體" panose="020B0604030504040204" pitchFamily="34" charset="-120"/>
              <a:ea typeface="微軟正黑體" panose="020B0604030504040204" pitchFamily="34" charset="-120"/>
            </a:rPr>
            <a:t>萬多份智庫、政府和研究機構的研究報告</a:t>
          </a:r>
          <a:endParaRPr lang="en-US" sz="2000" dirty="0">
            <a:latin typeface="微軟正黑體" panose="020B0604030504040204" pitchFamily="34" charset="-120"/>
            <a:ea typeface="微軟正黑體" panose="020B0604030504040204" pitchFamily="34" charset="-120"/>
          </a:endParaRPr>
        </a:p>
      </dgm:t>
    </dgm:pt>
    <dgm:pt modelId="{E61D429B-1C94-44E7-82FA-41C0807AA1D6}" type="parTrans" cxnId="{8D673288-64A7-4CC9-A00D-A5F21A898CB8}">
      <dgm:prSet/>
      <dgm:spPr/>
      <dgm:t>
        <a:bodyPr/>
        <a:lstStyle/>
        <a:p>
          <a:endParaRPr lang="en-US" sz="2000">
            <a:latin typeface="微軟正黑體" panose="020B0604030504040204" pitchFamily="34" charset="-120"/>
            <a:ea typeface="微軟正黑體" panose="020B0604030504040204" pitchFamily="34" charset="-120"/>
          </a:endParaRPr>
        </a:p>
      </dgm:t>
    </dgm:pt>
    <dgm:pt modelId="{889E4DBF-8C62-44FA-BC26-916DC22AF9B5}" type="sibTrans" cxnId="{8D673288-64A7-4CC9-A00D-A5F21A898CB8}">
      <dgm:prSet/>
      <dgm:spPr/>
      <dgm:t>
        <a:bodyPr/>
        <a:lstStyle/>
        <a:p>
          <a:endParaRPr lang="en-US" sz="2000">
            <a:latin typeface="微軟正黑體" panose="020B0604030504040204" pitchFamily="34" charset="-120"/>
            <a:ea typeface="微軟正黑體" panose="020B0604030504040204" pitchFamily="34" charset="-120"/>
          </a:endParaRPr>
        </a:p>
      </dgm:t>
    </dgm:pt>
    <dgm:pt modelId="{DC8F3401-7EFF-4B31-8C14-9DEAFCE615D2}">
      <dgm:prSet custT="1"/>
      <dgm:spPr/>
      <dgm:t>
        <a:bodyPr/>
        <a:lstStyle/>
        <a:p>
          <a:r>
            <a:rPr lang="zh-TW" sz="2000" dirty="0">
              <a:latin typeface="微軟正黑體" panose="020B0604030504040204" pitchFamily="34" charset="-120"/>
              <a:ea typeface="微軟正黑體" panose="020B0604030504040204" pitchFamily="34" charset="-120"/>
            </a:rPr>
            <a:t>博碩士論文</a:t>
          </a:r>
          <a:r>
            <a:rPr lang="zh-TW" altLang="en-US" sz="2000" dirty="0">
              <a:latin typeface="微軟正黑體" panose="020B0604030504040204" pitchFamily="34" charset="-120"/>
              <a:ea typeface="微軟正黑體" panose="020B0604030504040204" pitchFamily="34" charset="-120"/>
            </a:rPr>
            <a:t>：</a:t>
          </a:r>
          <a:r>
            <a:rPr lang="zh-TW" sz="2000" dirty="0">
              <a:latin typeface="微軟正黑體" panose="020B0604030504040204" pitchFamily="34" charset="-120"/>
              <a:ea typeface="微軟正黑體" panose="020B0604030504040204" pitchFamily="34" charset="-120"/>
            </a:rPr>
            <a:t>超過</a:t>
          </a:r>
          <a:r>
            <a:rPr lang="zh-TW" altLang="en-US" sz="2000" dirty="0">
              <a:latin typeface="微軟正黑體" panose="020B0604030504040204" pitchFamily="34" charset="-120"/>
              <a:ea typeface="微軟正黑體" panose="020B0604030504040204" pitchFamily="34" charset="-120"/>
            </a:rPr>
            <a:t> </a:t>
          </a:r>
          <a:r>
            <a:rPr lang="en-US" sz="2000" dirty="0">
              <a:latin typeface="微軟正黑體" panose="020B0604030504040204" pitchFamily="34" charset="-120"/>
              <a:ea typeface="微軟正黑體" panose="020B0604030504040204" pitchFamily="34" charset="-120"/>
            </a:rPr>
            <a:t>1</a:t>
          </a:r>
          <a:r>
            <a:rPr lang="en-US" altLang="zh-TW" sz="2000" dirty="0">
              <a:latin typeface="微軟正黑體" panose="020B0604030504040204" pitchFamily="34" charset="-120"/>
              <a:ea typeface="微軟正黑體" panose="020B0604030504040204" pitchFamily="34" charset="-120"/>
            </a:rPr>
            <a:t>5</a:t>
          </a:r>
          <a:r>
            <a:rPr lang="zh-TW" altLang="en-US" sz="2000" dirty="0">
              <a:latin typeface="微軟正黑體" panose="020B0604030504040204" pitchFamily="34" charset="-120"/>
              <a:ea typeface="微軟正黑體" panose="020B0604030504040204" pitchFamily="34" charset="-120"/>
            </a:rPr>
            <a:t> </a:t>
          </a:r>
          <a:r>
            <a:rPr lang="zh-TW" sz="2000" dirty="0">
              <a:latin typeface="微軟正黑體" panose="020B0604030504040204" pitchFamily="34" charset="-120"/>
              <a:ea typeface="微軟正黑體" panose="020B0604030504040204" pitchFamily="34" charset="-120"/>
            </a:rPr>
            <a:t>萬篇博碩士</a:t>
          </a:r>
          <a:r>
            <a:rPr lang="zh-TW" altLang="en-US" sz="2000" dirty="0">
              <a:latin typeface="微軟正黑體" panose="020B0604030504040204" pitchFamily="34" charset="-120"/>
              <a:ea typeface="微軟正黑體" panose="020B0604030504040204" pitchFamily="34" charset="-120"/>
            </a:rPr>
            <a:t>全文</a:t>
          </a:r>
          <a:r>
            <a:rPr lang="zh-TW" sz="2000" dirty="0">
              <a:latin typeface="微軟正黑體" panose="020B0604030504040204" pitchFamily="34" charset="-120"/>
              <a:ea typeface="微軟正黑體" panose="020B0604030504040204" pitchFamily="34" charset="-120"/>
            </a:rPr>
            <a:t>論文</a:t>
          </a:r>
          <a:endParaRPr lang="en-US" sz="2000" dirty="0">
            <a:latin typeface="微軟正黑體" panose="020B0604030504040204" pitchFamily="34" charset="-120"/>
            <a:ea typeface="微軟正黑體" panose="020B0604030504040204" pitchFamily="34" charset="-120"/>
          </a:endParaRPr>
        </a:p>
      </dgm:t>
    </dgm:pt>
    <dgm:pt modelId="{5FB64B31-C6E4-4431-B764-A3E416399C79}" type="parTrans" cxnId="{8385D8B7-07B4-432B-8382-98BD9CAFE00C}">
      <dgm:prSet/>
      <dgm:spPr/>
      <dgm:t>
        <a:bodyPr/>
        <a:lstStyle/>
        <a:p>
          <a:endParaRPr lang="en-US" sz="2000">
            <a:latin typeface="微軟正黑體" panose="020B0604030504040204" pitchFamily="34" charset="-120"/>
            <a:ea typeface="微軟正黑體" panose="020B0604030504040204" pitchFamily="34" charset="-120"/>
          </a:endParaRPr>
        </a:p>
      </dgm:t>
    </dgm:pt>
    <dgm:pt modelId="{2FFAFA47-6ADD-425A-B18C-2EAE098D14F6}" type="sibTrans" cxnId="{8385D8B7-07B4-432B-8382-98BD9CAFE00C}">
      <dgm:prSet/>
      <dgm:spPr/>
      <dgm:t>
        <a:bodyPr/>
        <a:lstStyle/>
        <a:p>
          <a:endParaRPr lang="en-US" sz="2000">
            <a:latin typeface="微軟正黑體" panose="020B0604030504040204" pitchFamily="34" charset="-120"/>
            <a:ea typeface="微軟正黑體" panose="020B0604030504040204" pitchFamily="34" charset="-120"/>
          </a:endParaRPr>
        </a:p>
      </dgm:t>
    </dgm:pt>
    <dgm:pt modelId="{DF129A9D-F392-4BDA-ADD2-B7959E51F74C}">
      <dgm:prSet custT="1"/>
      <dgm:spPr/>
      <dgm:t>
        <a:bodyPr/>
        <a:lstStyle/>
        <a:p>
          <a:r>
            <a:rPr lang="zh-TW" sz="2000" dirty="0">
              <a:latin typeface="微軟正黑體" panose="020B0604030504040204" pitchFamily="34" charset="-120"/>
              <a:ea typeface="微軟正黑體" panose="020B0604030504040204" pitchFamily="34" charset="-120"/>
            </a:rPr>
            <a:t>影音資源</a:t>
          </a:r>
          <a:r>
            <a:rPr lang="zh-TW" altLang="en-US" sz="2000" dirty="0">
              <a:latin typeface="微軟正黑體" panose="020B0604030504040204" pitchFamily="34" charset="-120"/>
              <a:ea typeface="微軟正黑體" panose="020B0604030504040204" pitchFamily="34" charset="-120"/>
            </a:rPr>
            <a:t>：超過 </a:t>
          </a:r>
          <a:r>
            <a:rPr lang="en-US" altLang="zh-TW" sz="2000" dirty="0">
              <a:latin typeface="微軟正黑體" panose="020B0604030504040204" pitchFamily="34" charset="-120"/>
              <a:ea typeface="微軟正黑體" panose="020B0604030504040204" pitchFamily="34" charset="-120"/>
            </a:rPr>
            <a:t>600 </a:t>
          </a:r>
          <a:r>
            <a:rPr lang="zh-TW" altLang="en-US" sz="2000" dirty="0">
              <a:latin typeface="微軟正黑體" panose="020B0604030504040204" pitchFamily="34" charset="-120"/>
              <a:ea typeface="微軟正黑體" panose="020B0604030504040204" pitchFamily="34" charset="-120"/>
            </a:rPr>
            <a:t>支影片，包含軟體教學、外科手術紀錄、工業設計等</a:t>
          </a:r>
          <a:endParaRPr lang="en-US" sz="2000" dirty="0">
            <a:latin typeface="微軟正黑體" panose="020B0604030504040204" pitchFamily="34" charset="-120"/>
            <a:ea typeface="微軟正黑體" panose="020B0604030504040204" pitchFamily="34" charset="-120"/>
          </a:endParaRPr>
        </a:p>
      </dgm:t>
    </dgm:pt>
    <dgm:pt modelId="{8B97C74F-7350-4329-9AE1-92C34383D09B}" type="parTrans" cxnId="{3C911E3F-5005-483B-97E5-8D37977D151A}">
      <dgm:prSet/>
      <dgm:spPr/>
      <dgm:t>
        <a:bodyPr/>
        <a:lstStyle/>
        <a:p>
          <a:endParaRPr lang="en-US" sz="2000">
            <a:latin typeface="微軟正黑體" panose="020B0604030504040204" pitchFamily="34" charset="-120"/>
            <a:ea typeface="微軟正黑體" panose="020B0604030504040204" pitchFamily="34" charset="-120"/>
          </a:endParaRPr>
        </a:p>
      </dgm:t>
    </dgm:pt>
    <dgm:pt modelId="{CF4B9C44-95D0-43E9-8227-6654D1C11821}" type="sibTrans" cxnId="{3C911E3F-5005-483B-97E5-8D37977D151A}">
      <dgm:prSet/>
      <dgm:spPr/>
      <dgm:t>
        <a:bodyPr/>
        <a:lstStyle/>
        <a:p>
          <a:endParaRPr lang="en-US" sz="2000">
            <a:latin typeface="微軟正黑體" panose="020B0604030504040204" pitchFamily="34" charset="-120"/>
            <a:ea typeface="微軟正黑體" panose="020B0604030504040204" pitchFamily="34" charset="-120"/>
          </a:endParaRPr>
        </a:p>
      </dgm:t>
    </dgm:pt>
    <dgm:pt modelId="{66E9EFE3-1B4B-4247-B6CF-9738D367A764}">
      <dgm:prSet custT="1"/>
      <dgm:spPr/>
      <dgm:t>
        <a:bodyPr/>
        <a:lstStyle/>
        <a:p>
          <a:r>
            <a:rPr lang="en-US" altLang="zh-TW" sz="2000" dirty="0">
              <a:latin typeface="微軟正黑體" panose="020B0604030504040204" pitchFamily="34" charset="-120"/>
              <a:ea typeface="微軟正黑體" panose="020B0604030504040204" pitchFamily="34" charset="-120"/>
            </a:rPr>
            <a:t>Working Papers</a:t>
          </a:r>
          <a:r>
            <a:rPr lang="zh-TW" altLang="en-US" sz="2000" dirty="0">
              <a:latin typeface="微軟正黑體" panose="020B0604030504040204" pitchFamily="34" charset="-120"/>
              <a:ea typeface="微軟正黑體" panose="020B0604030504040204" pitchFamily="34" charset="-120"/>
            </a:rPr>
            <a:t>：超過 </a:t>
          </a:r>
          <a:r>
            <a:rPr lang="en-US" altLang="zh-TW" sz="2000" dirty="0">
              <a:latin typeface="微軟正黑體" panose="020B0604030504040204" pitchFamily="34" charset="-120"/>
              <a:ea typeface="微軟正黑體" panose="020B0604030504040204" pitchFamily="34" charset="-120"/>
            </a:rPr>
            <a:t>300</a:t>
          </a:r>
          <a:r>
            <a:rPr lang="zh-TW" altLang="en-US" sz="2000" dirty="0">
              <a:latin typeface="微軟正黑體" panose="020B0604030504040204" pitchFamily="34" charset="-120"/>
              <a:ea typeface="微軟正黑體" panose="020B0604030504040204" pitchFamily="34" charset="-120"/>
            </a:rPr>
            <a:t> 萬篇，來自 </a:t>
          </a:r>
          <a:r>
            <a:rPr lang="en-US" altLang="en-US" sz="2000" dirty="0">
              <a:latin typeface="微軟正黑體" panose="020B0604030504040204" pitchFamily="34" charset="-120"/>
              <a:ea typeface="微軟正黑體" panose="020B0604030504040204" pitchFamily="34" charset="-120"/>
            </a:rPr>
            <a:t>arXiv.org </a:t>
          </a:r>
          <a:r>
            <a:rPr lang="zh-TW" altLang="en-US" sz="2000" dirty="0">
              <a:latin typeface="微軟正黑體" panose="020B0604030504040204" pitchFamily="34" charset="-120"/>
              <a:ea typeface="微軟正黑體" panose="020B0604030504040204" pitchFamily="34" charset="-120"/>
            </a:rPr>
            <a:t>和</a:t>
          </a:r>
          <a:r>
            <a:rPr lang="en-US" altLang="en-US" sz="2000" dirty="0">
              <a:latin typeface="微軟正黑體" panose="020B0604030504040204" pitchFamily="34" charset="-120"/>
              <a:ea typeface="微軟正黑體" panose="020B0604030504040204" pitchFamily="34" charset="-120"/>
            </a:rPr>
            <a:t> </a:t>
          </a:r>
          <a:r>
            <a:rPr lang="en-US" sz="2000" b="0" i="0" dirty="0" err="1">
              <a:latin typeface="微軟正黑體" panose="020B0604030504040204" pitchFamily="34" charset="-120"/>
              <a:ea typeface="微軟正黑體" panose="020B0604030504040204" pitchFamily="34" charset="-120"/>
            </a:rPr>
            <a:t>bioRxiv</a:t>
          </a:r>
          <a:r>
            <a:rPr lang="en-US" sz="2000" b="0" i="0" dirty="0">
              <a:latin typeface="微軟正黑體" panose="020B0604030504040204" pitchFamily="34" charset="-120"/>
              <a:ea typeface="微軟正黑體" panose="020B0604030504040204" pitchFamily="34" charset="-120"/>
            </a:rPr>
            <a:t>‎</a:t>
          </a:r>
          <a:r>
            <a:rPr lang="zh-TW" altLang="en-US" sz="2000" b="0" i="0" dirty="0">
              <a:latin typeface="微軟正黑體" panose="020B0604030504040204" pitchFamily="34" charset="-120"/>
              <a:ea typeface="微軟正黑體" panose="020B0604030504040204" pitchFamily="34" charset="-120"/>
            </a:rPr>
            <a:t> 等</a:t>
          </a:r>
          <a:endParaRPr lang="en-US" sz="2000" dirty="0">
            <a:latin typeface="微軟正黑體" panose="020B0604030504040204" pitchFamily="34" charset="-120"/>
            <a:ea typeface="微軟正黑體" panose="020B0604030504040204" pitchFamily="34" charset="-120"/>
          </a:endParaRPr>
        </a:p>
      </dgm:t>
    </dgm:pt>
    <dgm:pt modelId="{FE111107-747E-4F23-A199-D069869E4B92}" type="parTrans" cxnId="{AF36AF4C-1326-45D6-BFA6-F2F32FFAD645}">
      <dgm:prSet/>
      <dgm:spPr/>
      <dgm:t>
        <a:bodyPr/>
        <a:lstStyle/>
        <a:p>
          <a:endParaRPr lang="en-US" sz="2000">
            <a:latin typeface="微軟正黑體" panose="020B0604030504040204" pitchFamily="34" charset="-120"/>
            <a:ea typeface="微軟正黑體" panose="020B0604030504040204" pitchFamily="34" charset="-120"/>
          </a:endParaRPr>
        </a:p>
      </dgm:t>
    </dgm:pt>
    <dgm:pt modelId="{42AE4633-DE4D-4C84-9856-898AF5F47B46}" type="sibTrans" cxnId="{AF36AF4C-1326-45D6-BFA6-F2F32FFAD645}">
      <dgm:prSet/>
      <dgm:spPr/>
      <dgm:t>
        <a:bodyPr/>
        <a:lstStyle/>
        <a:p>
          <a:endParaRPr lang="en-US" sz="2000">
            <a:latin typeface="微軟正黑體" panose="020B0604030504040204" pitchFamily="34" charset="-120"/>
            <a:ea typeface="微軟正黑體" panose="020B0604030504040204" pitchFamily="34" charset="-120"/>
          </a:endParaRPr>
        </a:p>
      </dgm:t>
    </dgm:pt>
    <dgm:pt modelId="{3E7B2AD2-40AA-4139-82B0-BFADA219ED8D}">
      <dgm:prSet custT="1"/>
      <dgm:spPr/>
      <dgm:t>
        <a:bodyPr/>
        <a:lstStyle/>
        <a:p>
          <a:endParaRPr lang="en-US" sz="2000" dirty="0">
            <a:latin typeface="微軟正黑體" panose="020B0604030504040204" pitchFamily="34" charset="-120"/>
            <a:ea typeface="微軟正黑體" panose="020B0604030504040204" pitchFamily="34" charset="-120"/>
          </a:endParaRPr>
        </a:p>
      </dgm:t>
    </dgm:pt>
    <dgm:pt modelId="{CD03DCCB-5577-4AE2-8468-CBC6BF5FE4FE}" type="parTrans" cxnId="{5A708F24-4D20-4B5E-B4EE-D346EE69ADEB}">
      <dgm:prSet/>
      <dgm:spPr/>
      <dgm:t>
        <a:bodyPr/>
        <a:lstStyle/>
        <a:p>
          <a:endParaRPr lang="zh-TW" altLang="en-US" sz="2000"/>
        </a:p>
      </dgm:t>
    </dgm:pt>
    <dgm:pt modelId="{2DADC070-AC4C-47B4-91E4-8B52075947CD}" type="sibTrans" cxnId="{5A708F24-4D20-4B5E-B4EE-D346EE69ADEB}">
      <dgm:prSet/>
      <dgm:spPr/>
      <dgm:t>
        <a:bodyPr/>
        <a:lstStyle/>
        <a:p>
          <a:endParaRPr lang="zh-TW" altLang="en-US" sz="2000"/>
        </a:p>
      </dgm:t>
    </dgm:pt>
    <dgm:pt modelId="{69F8D7B3-7AB5-4C3A-8212-C310D268C3C4}" type="pres">
      <dgm:prSet presAssocID="{250C4EEE-BA49-4FE2-8CEE-6AA376B34476}" presName="vert0" presStyleCnt="0">
        <dgm:presLayoutVars>
          <dgm:dir/>
          <dgm:animOne val="branch"/>
          <dgm:animLvl val="lvl"/>
        </dgm:presLayoutVars>
      </dgm:prSet>
      <dgm:spPr/>
      <dgm:t>
        <a:bodyPr/>
        <a:lstStyle/>
        <a:p>
          <a:endParaRPr lang="zh-TW" altLang="en-US"/>
        </a:p>
      </dgm:t>
    </dgm:pt>
    <dgm:pt modelId="{A90CA315-45D0-464D-9BE6-3B630533895D}" type="pres">
      <dgm:prSet presAssocID="{49B7B163-9CF1-43D9-8C57-D6D0906D105B}" presName="thickLine" presStyleLbl="alignNode1" presStyleIdx="0" presStyleCnt="8"/>
      <dgm:spPr/>
    </dgm:pt>
    <dgm:pt modelId="{504747D2-B535-4EE3-B8B1-5FD3465632A3}" type="pres">
      <dgm:prSet presAssocID="{49B7B163-9CF1-43D9-8C57-D6D0906D105B}" presName="horz1" presStyleCnt="0"/>
      <dgm:spPr/>
    </dgm:pt>
    <dgm:pt modelId="{C679FCF1-47B6-4EAE-8542-DBC05C14A62D}" type="pres">
      <dgm:prSet presAssocID="{49B7B163-9CF1-43D9-8C57-D6D0906D105B}" presName="tx1" presStyleLbl="revTx" presStyleIdx="0" presStyleCnt="8"/>
      <dgm:spPr/>
      <dgm:t>
        <a:bodyPr/>
        <a:lstStyle/>
        <a:p>
          <a:endParaRPr lang="zh-TW" altLang="en-US"/>
        </a:p>
      </dgm:t>
    </dgm:pt>
    <dgm:pt modelId="{DF63D3EB-582B-423E-A2AB-5C816B7EE146}" type="pres">
      <dgm:prSet presAssocID="{49B7B163-9CF1-43D9-8C57-D6D0906D105B}" presName="vert1" presStyleCnt="0"/>
      <dgm:spPr/>
    </dgm:pt>
    <dgm:pt modelId="{BB4D4154-F4FF-4414-93E8-DD541CB5D62C}" type="pres">
      <dgm:prSet presAssocID="{5AFD210C-0D28-45A3-BA4F-12674CEB5CD2}" presName="thickLine" presStyleLbl="alignNode1" presStyleIdx="1" presStyleCnt="8"/>
      <dgm:spPr/>
    </dgm:pt>
    <dgm:pt modelId="{B5607834-6135-4CCE-9037-4E5B90D11668}" type="pres">
      <dgm:prSet presAssocID="{5AFD210C-0D28-45A3-BA4F-12674CEB5CD2}" presName="horz1" presStyleCnt="0"/>
      <dgm:spPr/>
    </dgm:pt>
    <dgm:pt modelId="{1CAF0022-BC19-4E1E-A953-E7DAAA016CFF}" type="pres">
      <dgm:prSet presAssocID="{5AFD210C-0D28-45A3-BA4F-12674CEB5CD2}" presName="tx1" presStyleLbl="revTx" presStyleIdx="1" presStyleCnt="8"/>
      <dgm:spPr/>
      <dgm:t>
        <a:bodyPr/>
        <a:lstStyle/>
        <a:p>
          <a:endParaRPr lang="zh-TW" altLang="en-US"/>
        </a:p>
      </dgm:t>
    </dgm:pt>
    <dgm:pt modelId="{109FBC15-7135-475A-9A28-2EC963848C5A}" type="pres">
      <dgm:prSet presAssocID="{5AFD210C-0D28-45A3-BA4F-12674CEB5CD2}" presName="vert1" presStyleCnt="0"/>
      <dgm:spPr/>
    </dgm:pt>
    <dgm:pt modelId="{06C939D0-974B-4247-93E3-1B49666217EC}" type="pres">
      <dgm:prSet presAssocID="{3A8DE0FE-F2CF-4A64-9CE7-FB52D5683F60}" presName="thickLine" presStyleLbl="alignNode1" presStyleIdx="2" presStyleCnt="8"/>
      <dgm:spPr/>
    </dgm:pt>
    <dgm:pt modelId="{E9551EF2-FDF2-444A-BCB1-18B1A24B18C8}" type="pres">
      <dgm:prSet presAssocID="{3A8DE0FE-F2CF-4A64-9CE7-FB52D5683F60}" presName="horz1" presStyleCnt="0"/>
      <dgm:spPr/>
    </dgm:pt>
    <dgm:pt modelId="{4DAB12DE-BEAB-4003-BF47-4C876EB1CE7E}" type="pres">
      <dgm:prSet presAssocID="{3A8DE0FE-F2CF-4A64-9CE7-FB52D5683F60}" presName="tx1" presStyleLbl="revTx" presStyleIdx="2" presStyleCnt="8"/>
      <dgm:spPr/>
      <dgm:t>
        <a:bodyPr/>
        <a:lstStyle/>
        <a:p>
          <a:endParaRPr lang="zh-TW" altLang="en-US"/>
        </a:p>
      </dgm:t>
    </dgm:pt>
    <dgm:pt modelId="{2B3DF2C6-EFA1-4384-A52D-979A19A217BA}" type="pres">
      <dgm:prSet presAssocID="{3A8DE0FE-F2CF-4A64-9CE7-FB52D5683F60}" presName="vert1" presStyleCnt="0"/>
      <dgm:spPr/>
    </dgm:pt>
    <dgm:pt modelId="{BAAC8396-6A11-479B-9C94-6EB1B7A0B1F1}" type="pres">
      <dgm:prSet presAssocID="{46C06AE1-919A-44DC-8F11-2EB48C0E0A75}" presName="thickLine" presStyleLbl="alignNode1" presStyleIdx="3" presStyleCnt="8"/>
      <dgm:spPr/>
    </dgm:pt>
    <dgm:pt modelId="{DC9A34C4-AC0D-4C28-9593-DAAE6E205B5E}" type="pres">
      <dgm:prSet presAssocID="{46C06AE1-919A-44DC-8F11-2EB48C0E0A75}" presName="horz1" presStyleCnt="0"/>
      <dgm:spPr/>
    </dgm:pt>
    <dgm:pt modelId="{CC6EA9F0-A53B-4AE9-BAE1-18CAA8CD5B63}" type="pres">
      <dgm:prSet presAssocID="{46C06AE1-919A-44DC-8F11-2EB48C0E0A75}" presName="tx1" presStyleLbl="revTx" presStyleIdx="3" presStyleCnt="8"/>
      <dgm:spPr/>
      <dgm:t>
        <a:bodyPr/>
        <a:lstStyle/>
        <a:p>
          <a:endParaRPr lang="zh-TW" altLang="en-US"/>
        </a:p>
      </dgm:t>
    </dgm:pt>
    <dgm:pt modelId="{4661040F-3E95-434A-95DC-9A4176C67A0B}" type="pres">
      <dgm:prSet presAssocID="{46C06AE1-919A-44DC-8F11-2EB48C0E0A75}" presName="vert1" presStyleCnt="0"/>
      <dgm:spPr/>
    </dgm:pt>
    <dgm:pt modelId="{5BFF849D-0D4F-46DB-BEF7-3CC921CED280}" type="pres">
      <dgm:prSet presAssocID="{DC8F3401-7EFF-4B31-8C14-9DEAFCE615D2}" presName="thickLine" presStyleLbl="alignNode1" presStyleIdx="4" presStyleCnt="8"/>
      <dgm:spPr/>
    </dgm:pt>
    <dgm:pt modelId="{5D40B73C-080D-4667-9079-4717177BA62C}" type="pres">
      <dgm:prSet presAssocID="{DC8F3401-7EFF-4B31-8C14-9DEAFCE615D2}" presName="horz1" presStyleCnt="0"/>
      <dgm:spPr/>
    </dgm:pt>
    <dgm:pt modelId="{AAC6E6D9-8A27-4C86-9303-5BDEFBC65832}" type="pres">
      <dgm:prSet presAssocID="{DC8F3401-7EFF-4B31-8C14-9DEAFCE615D2}" presName="tx1" presStyleLbl="revTx" presStyleIdx="4" presStyleCnt="8"/>
      <dgm:spPr/>
      <dgm:t>
        <a:bodyPr/>
        <a:lstStyle/>
        <a:p>
          <a:endParaRPr lang="zh-TW" altLang="en-US"/>
        </a:p>
      </dgm:t>
    </dgm:pt>
    <dgm:pt modelId="{9EE333AB-538E-49FC-8228-1457CBA07BDD}" type="pres">
      <dgm:prSet presAssocID="{DC8F3401-7EFF-4B31-8C14-9DEAFCE615D2}" presName="vert1" presStyleCnt="0"/>
      <dgm:spPr/>
    </dgm:pt>
    <dgm:pt modelId="{C4DBD6EA-7047-43EF-8BBB-49CA119A7617}" type="pres">
      <dgm:prSet presAssocID="{DF129A9D-F392-4BDA-ADD2-B7959E51F74C}" presName="thickLine" presStyleLbl="alignNode1" presStyleIdx="5" presStyleCnt="8"/>
      <dgm:spPr/>
    </dgm:pt>
    <dgm:pt modelId="{7720EBA3-F7E2-4F29-A57F-ADFF242D2710}" type="pres">
      <dgm:prSet presAssocID="{DF129A9D-F392-4BDA-ADD2-B7959E51F74C}" presName="horz1" presStyleCnt="0"/>
      <dgm:spPr/>
    </dgm:pt>
    <dgm:pt modelId="{D82D60CE-15E5-4BDA-AD0C-4D22A96CF975}" type="pres">
      <dgm:prSet presAssocID="{DF129A9D-F392-4BDA-ADD2-B7959E51F74C}" presName="tx1" presStyleLbl="revTx" presStyleIdx="5" presStyleCnt="8"/>
      <dgm:spPr/>
      <dgm:t>
        <a:bodyPr/>
        <a:lstStyle/>
        <a:p>
          <a:endParaRPr lang="zh-TW" altLang="en-US"/>
        </a:p>
      </dgm:t>
    </dgm:pt>
    <dgm:pt modelId="{A4ED292C-E6F1-4DDA-A68F-E4FC4A8F6CB1}" type="pres">
      <dgm:prSet presAssocID="{DF129A9D-F392-4BDA-ADD2-B7959E51F74C}" presName="vert1" presStyleCnt="0"/>
      <dgm:spPr/>
    </dgm:pt>
    <dgm:pt modelId="{12F13E70-8E77-4886-BC71-04D276299392}" type="pres">
      <dgm:prSet presAssocID="{66E9EFE3-1B4B-4247-B6CF-9738D367A764}" presName="thickLine" presStyleLbl="alignNode1" presStyleIdx="6" presStyleCnt="8"/>
      <dgm:spPr/>
    </dgm:pt>
    <dgm:pt modelId="{5B0DE9A4-FAA6-48B0-B4AC-DB86BB01EF02}" type="pres">
      <dgm:prSet presAssocID="{66E9EFE3-1B4B-4247-B6CF-9738D367A764}" presName="horz1" presStyleCnt="0"/>
      <dgm:spPr/>
    </dgm:pt>
    <dgm:pt modelId="{FDC3BD67-AD01-485A-99C8-9B6B906D1F5A}" type="pres">
      <dgm:prSet presAssocID="{66E9EFE3-1B4B-4247-B6CF-9738D367A764}" presName="tx1" presStyleLbl="revTx" presStyleIdx="6" presStyleCnt="8"/>
      <dgm:spPr/>
      <dgm:t>
        <a:bodyPr/>
        <a:lstStyle/>
        <a:p>
          <a:endParaRPr lang="zh-TW" altLang="en-US"/>
        </a:p>
      </dgm:t>
    </dgm:pt>
    <dgm:pt modelId="{46EBD8EB-6140-4489-BC4C-CA4777C06805}" type="pres">
      <dgm:prSet presAssocID="{66E9EFE3-1B4B-4247-B6CF-9738D367A764}" presName="vert1" presStyleCnt="0"/>
      <dgm:spPr/>
    </dgm:pt>
    <dgm:pt modelId="{5988F267-848F-4D4B-9A89-6CDA1F56E22A}" type="pres">
      <dgm:prSet presAssocID="{3E7B2AD2-40AA-4139-82B0-BFADA219ED8D}" presName="thickLine" presStyleLbl="alignNode1" presStyleIdx="7" presStyleCnt="8"/>
      <dgm:spPr/>
    </dgm:pt>
    <dgm:pt modelId="{46A627D7-C5DC-42F7-A2D4-061CECE4009E}" type="pres">
      <dgm:prSet presAssocID="{3E7B2AD2-40AA-4139-82B0-BFADA219ED8D}" presName="horz1" presStyleCnt="0"/>
      <dgm:spPr/>
    </dgm:pt>
    <dgm:pt modelId="{3360F3D7-DB70-43C1-A4EB-7F965F92DAD1}" type="pres">
      <dgm:prSet presAssocID="{3E7B2AD2-40AA-4139-82B0-BFADA219ED8D}" presName="tx1" presStyleLbl="revTx" presStyleIdx="7" presStyleCnt="8"/>
      <dgm:spPr/>
      <dgm:t>
        <a:bodyPr/>
        <a:lstStyle/>
        <a:p>
          <a:endParaRPr lang="zh-TW" altLang="en-US"/>
        </a:p>
      </dgm:t>
    </dgm:pt>
    <dgm:pt modelId="{A1C1C517-37B3-4724-A481-67B89966250C}" type="pres">
      <dgm:prSet presAssocID="{3E7B2AD2-40AA-4139-82B0-BFADA219ED8D}" presName="vert1" presStyleCnt="0"/>
      <dgm:spPr/>
    </dgm:pt>
  </dgm:ptLst>
  <dgm:cxnLst>
    <dgm:cxn modelId="{F69BC59D-B384-40C5-8BEE-18C5E62B4F51}" srcId="{250C4EEE-BA49-4FE2-8CEE-6AA376B34476}" destId="{49B7B163-9CF1-43D9-8C57-D6D0906D105B}" srcOrd="0" destOrd="0" parTransId="{50A3E060-1BE9-4842-9228-2DB64A983E0B}" sibTransId="{3BD29AE6-299E-4585-93B1-E62A316FD67C}"/>
    <dgm:cxn modelId="{A1F5E643-F8C9-4F74-A8F2-D98040DC8842}" type="presOf" srcId="{5AFD210C-0D28-45A3-BA4F-12674CEB5CD2}" destId="{1CAF0022-BC19-4E1E-A953-E7DAAA016CFF}" srcOrd="0" destOrd="0" presId="urn:microsoft.com/office/officeart/2008/layout/LinedList"/>
    <dgm:cxn modelId="{BF98C1F8-E8C1-443E-8E81-FD976D7A7727}" type="presOf" srcId="{66E9EFE3-1B4B-4247-B6CF-9738D367A764}" destId="{FDC3BD67-AD01-485A-99C8-9B6B906D1F5A}" srcOrd="0" destOrd="0" presId="urn:microsoft.com/office/officeart/2008/layout/LinedList"/>
    <dgm:cxn modelId="{E070F602-ABDB-46BA-9D07-50AC89A0F4EA}" srcId="{250C4EEE-BA49-4FE2-8CEE-6AA376B34476}" destId="{5AFD210C-0D28-45A3-BA4F-12674CEB5CD2}" srcOrd="1" destOrd="0" parTransId="{FC0FA872-9E0A-46F1-9D94-8A70CA353C5F}" sibTransId="{AE21345B-D356-4DB1-BA6C-335C0583B913}"/>
    <dgm:cxn modelId="{48821410-C4D6-4423-91C6-0C80EEC17170}" type="presOf" srcId="{49B7B163-9CF1-43D9-8C57-D6D0906D105B}" destId="{C679FCF1-47B6-4EAE-8542-DBC05C14A62D}" srcOrd="0" destOrd="0" presId="urn:microsoft.com/office/officeart/2008/layout/LinedList"/>
    <dgm:cxn modelId="{8D673288-64A7-4CC9-A00D-A5F21A898CB8}" srcId="{250C4EEE-BA49-4FE2-8CEE-6AA376B34476}" destId="{46C06AE1-919A-44DC-8F11-2EB48C0E0A75}" srcOrd="3" destOrd="0" parTransId="{E61D429B-1C94-44E7-82FA-41C0807AA1D6}" sibTransId="{889E4DBF-8C62-44FA-BC26-916DC22AF9B5}"/>
    <dgm:cxn modelId="{A3209430-D665-4A3B-953E-6780C7FDE219}" srcId="{250C4EEE-BA49-4FE2-8CEE-6AA376B34476}" destId="{3A8DE0FE-F2CF-4A64-9CE7-FB52D5683F60}" srcOrd="2" destOrd="0" parTransId="{794772E2-C49E-41A2-A4E7-123BCFD77236}" sibTransId="{15D1F2AF-67E9-4560-9BE9-8AE3707B4460}"/>
    <dgm:cxn modelId="{1E6D46A3-76F0-44DA-AD92-447F6287A6B4}" type="presOf" srcId="{3E7B2AD2-40AA-4139-82B0-BFADA219ED8D}" destId="{3360F3D7-DB70-43C1-A4EB-7F965F92DAD1}" srcOrd="0" destOrd="0" presId="urn:microsoft.com/office/officeart/2008/layout/LinedList"/>
    <dgm:cxn modelId="{D9E0B0FF-F629-4AC7-BA3B-85BC2E1AB0A3}" type="presOf" srcId="{DC8F3401-7EFF-4B31-8C14-9DEAFCE615D2}" destId="{AAC6E6D9-8A27-4C86-9303-5BDEFBC65832}" srcOrd="0" destOrd="0" presId="urn:microsoft.com/office/officeart/2008/layout/LinedList"/>
    <dgm:cxn modelId="{5A708F24-4D20-4B5E-B4EE-D346EE69ADEB}" srcId="{250C4EEE-BA49-4FE2-8CEE-6AA376B34476}" destId="{3E7B2AD2-40AA-4139-82B0-BFADA219ED8D}" srcOrd="7" destOrd="0" parTransId="{CD03DCCB-5577-4AE2-8468-CBC6BF5FE4FE}" sibTransId="{2DADC070-AC4C-47B4-91E4-8B52075947CD}"/>
    <dgm:cxn modelId="{DE7E2923-7A18-4C5A-BD8D-2647C5EB46AD}" type="presOf" srcId="{3A8DE0FE-F2CF-4A64-9CE7-FB52D5683F60}" destId="{4DAB12DE-BEAB-4003-BF47-4C876EB1CE7E}" srcOrd="0" destOrd="0" presId="urn:microsoft.com/office/officeart/2008/layout/LinedList"/>
    <dgm:cxn modelId="{AF36AF4C-1326-45D6-BFA6-F2F32FFAD645}" srcId="{250C4EEE-BA49-4FE2-8CEE-6AA376B34476}" destId="{66E9EFE3-1B4B-4247-B6CF-9738D367A764}" srcOrd="6" destOrd="0" parTransId="{FE111107-747E-4F23-A199-D069869E4B92}" sibTransId="{42AE4633-DE4D-4C84-9856-898AF5F47B46}"/>
    <dgm:cxn modelId="{8233E44B-AE00-49DA-909F-AFF87C7E0952}" type="presOf" srcId="{46C06AE1-919A-44DC-8F11-2EB48C0E0A75}" destId="{CC6EA9F0-A53B-4AE9-BAE1-18CAA8CD5B63}" srcOrd="0" destOrd="0" presId="urn:microsoft.com/office/officeart/2008/layout/LinedList"/>
    <dgm:cxn modelId="{8385D8B7-07B4-432B-8382-98BD9CAFE00C}" srcId="{250C4EEE-BA49-4FE2-8CEE-6AA376B34476}" destId="{DC8F3401-7EFF-4B31-8C14-9DEAFCE615D2}" srcOrd="4" destOrd="0" parTransId="{5FB64B31-C6E4-4431-B764-A3E416399C79}" sibTransId="{2FFAFA47-6ADD-425A-B18C-2EAE098D14F6}"/>
    <dgm:cxn modelId="{39BB6CC7-FDB7-4238-BF4A-8A350F1F2A11}" type="presOf" srcId="{DF129A9D-F392-4BDA-ADD2-B7959E51F74C}" destId="{D82D60CE-15E5-4BDA-AD0C-4D22A96CF975}" srcOrd="0" destOrd="0" presId="urn:microsoft.com/office/officeart/2008/layout/LinedList"/>
    <dgm:cxn modelId="{48F84CF7-031A-4161-ADAC-2211D3A72CC2}" type="presOf" srcId="{250C4EEE-BA49-4FE2-8CEE-6AA376B34476}" destId="{69F8D7B3-7AB5-4C3A-8212-C310D268C3C4}" srcOrd="0" destOrd="0" presId="urn:microsoft.com/office/officeart/2008/layout/LinedList"/>
    <dgm:cxn modelId="{3C911E3F-5005-483B-97E5-8D37977D151A}" srcId="{250C4EEE-BA49-4FE2-8CEE-6AA376B34476}" destId="{DF129A9D-F392-4BDA-ADD2-B7959E51F74C}" srcOrd="5" destOrd="0" parTransId="{8B97C74F-7350-4329-9AE1-92C34383D09B}" sibTransId="{CF4B9C44-95D0-43E9-8227-6654D1C11821}"/>
    <dgm:cxn modelId="{974B550A-0466-43CE-B239-9226E7FDD76C}" type="presParOf" srcId="{69F8D7B3-7AB5-4C3A-8212-C310D268C3C4}" destId="{A90CA315-45D0-464D-9BE6-3B630533895D}" srcOrd="0" destOrd="0" presId="urn:microsoft.com/office/officeart/2008/layout/LinedList"/>
    <dgm:cxn modelId="{F5114DAF-ECA4-4E0B-B11F-EEF4889FA10D}" type="presParOf" srcId="{69F8D7B3-7AB5-4C3A-8212-C310D268C3C4}" destId="{504747D2-B535-4EE3-B8B1-5FD3465632A3}" srcOrd="1" destOrd="0" presId="urn:microsoft.com/office/officeart/2008/layout/LinedList"/>
    <dgm:cxn modelId="{A5921E37-AE83-4C23-A05E-57E0F722BD98}" type="presParOf" srcId="{504747D2-B535-4EE3-B8B1-5FD3465632A3}" destId="{C679FCF1-47B6-4EAE-8542-DBC05C14A62D}" srcOrd="0" destOrd="0" presId="urn:microsoft.com/office/officeart/2008/layout/LinedList"/>
    <dgm:cxn modelId="{6FDD11E9-8310-4C40-AFFB-E6A0B977AE3A}" type="presParOf" srcId="{504747D2-B535-4EE3-B8B1-5FD3465632A3}" destId="{DF63D3EB-582B-423E-A2AB-5C816B7EE146}" srcOrd="1" destOrd="0" presId="urn:microsoft.com/office/officeart/2008/layout/LinedList"/>
    <dgm:cxn modelId="{73772A56-E329-420A-B26B-5C292D52EA3F}" type="presParOf" srcId="{69F8D7B3-7AB5-4C3A-8212-C310D268C3C4}" destId="{BB4D4154-F4FF-4414-93E8-DD541CB5D62C}" srcOrd="2" destOrd="0" presId="urn:microsoft.com/office/officeart/2008/layout/LinedList"/>
    <dgm:cxn modelId="{2AACC19A-690F-46DD-B1D1-79857E7D4F6C}" type="presParOf" srcId="{69F8D7B3-7AB5-4C3A-8212-C310D268C3C4}" destId="{B5607834-6135-4CCE-9037-4E5B90D11668}" srcOrd="3" destOrd="0" presId="urn:microsoft.com/office/officeart/2008/layout/LinedList"/>
    <dgm:cxn modelId="{D73B29EB-AAF5-4E83-A51C-7100058452BC}" type="presParOf" srcId="{B5607834-6135-4CCE-9037-4E5B90D11668}" destId="{1CAF0022-BC19-4E1E-A953-E7DAAA016CFF}" srcOrd="0" destOrd="0" presId="urn:microsoft.com/office/officeart/2008/layout/LinedList"/>
    <dgm:cxn modelId="{2D0DB839-63E2-410A-9F1E-4F239719AEFF}" type="presParOf" srcId="{B5607834-6135-4CCE-9037-4E5B90D11668}" destId="{109FBC15-7135-475A-9A28-2EC963848C5A}" srcOrd="1" destOrd="0" presId="urn:microsoft.com/office/officeart/2008/layout/LinedList"/>
    <dgm:cxn modelId="{D36748DD-AAC9-44BF-9BBA-EE9B69159A52}" type="presParOf" srcId="{69F8D7B3-7AB5-4C3A-8212-C310D268C3C4}" destId="{06C939D0-974B-4247-93E3-1B49666217EC}" srcOrd="4" destOrd="0" presId="urn:microsoft.com/office/officeart/2008/layout/LinedList"/>
    <dgm:cxn modelId="{D6FF65D1-9EA5-471B-952C-24A03BAB45B5}" type="presParOf" srcId="{69F8D7B3-7AB5-4C3A-8212-C310D268C3C4}" destId="{E9551EF2-FDF2-444A-BCB1-18B1A24B18C8}" srcOrd="5" destOrd="0" presId="urn:microsoft.com/office/officeart/2008/layout/LinedList"/>
    <dgm:cxn modelId="{F3A9EB2C-0406-4E4F-B846-DE8D4EDDA5A7}" type="presParOf" srcId="{E9551EF2-FDF2-444A-BCB1-18B1A24B18C8}" destId="{4DAB12DE-BEAB-4003-BF47-4C876EB1CE7E}" srcOrd="0" destOrd="0" presId="urn:microsoft.com/office/officeart/2008/layout/LinedList"/>
    <dgm:cxn modelId="{D5E845A4-E110-445A-BDF9-9460E52FAEC9}" type="presParOf" srcId="{E9551EF2-FDF2-444A-BCB1-18B1A24B18C8}" destId="{2B3DF2C6-EFA1-4384-A52D-979A19A217BA}" srcOrd="1" destOrd="0" presId="urn:microsoft.com/office/officeart/2008/layout/LinedList"/>
    <dgm:cxn modelId="{C522979E-9F23-4599-86B9-0377111DBA62}" type="presParOf" srcId="{69F8D7B3-7AB5-4C3A-8212-C310D268C3C4}" destId="{BAAC8396-6A11-479B-9C94-6EB1B7A0B1F1}" srcOrd="6" destOrd="0" presId="urn:microsoft.com/office/officeart/2008/layout/LinedList"/>
    <dgm:cxn modelId="{6D7AE59D-1F96-4C67-9C23-8621505F9F96}" type="presParOf" srcId="{69F8D7B3-7AB5-4C3A-8212-C310D268C3C4}" destId="{DC9A34C4-AC0D-4C28-9593-DAAE6E205B5E}" srcOrd="7" destOrd="0" presId="urn:microsoft.com/office/officeart/2008/layout/LinedList"/>
    <dgm:cxn modelId="{BFB14414-0DBF-4043-8C78-D87B0C9B2B10}" type="presParOf" srcId="{DC9A34C4-AC0D-4C28-9593-DAAE6E205B5E}" destId="{CC6EA9F0-A53B-4AE9-BAE1-18CAA8CD5B63}" srcOrd="0" destOrd="0" presId="urn:microsoft.com/office/officeart/2008/layout/LinedList"/>
    <dgm:cxn modelId="{06024045-438B-4AEB-A2D4-B762C8B227B3}" type="presParOf" srcId="{DC9A34C4-AC0D-4C28-9593-DAAE6E205B5E}" destId="{4661040F-3E95-434A-95DC-9A4176C67A0B}" srcOrd="1" destOrd="0" presId="urn:microsoft.com/office/officeart/2008/layout/LinedList"/>
    <dgm:cxn modelId="{ACCCA355-2E84-4D99-B4BA-9E3D48FEDB89}" type="presParOf" srcId="{69F8D7B3-7AB5-4C3A-8212-C310D268C3C4}" destId="{5BFF849D-0D4F-46DB-BEF7-3CC921CED280}" srcOrd="8" destOrd="0" presId="urn:microsoft.com/office/officeart/2008/layout/LinedList"/>
    <dgm:cxn modelId="{33103FDC-CD03-4B6F-B228-0F3ABD8B442A}" type="presParOf" srcId="{69F8D7B3-7AB5-4C3A-8212-C310D268C3C4}" destId="{5D40B73C-080D-4667-9079-4717177BA62C}" srcOrd="9" destOrd="0" presId="urn:microsoft.com/office/officeart/2008/layout/LinedList"/>
    <dgm:cxn modelId="{C5B26FF1-A059-434A-A0EB-35E4FC391AEF}" type="presParOf" srcId="{5D40B73C-080D-4667-9079-4717177BA62C}" destId="{AAC6E6D9-8A27-4C86-9303-5BDEFBC65832}" srcOrd="0" destOrd="0" presId="urn:microsoft.com/office/officeart/2008/layout/LinedList"/>
    <dgm:cxn modelId="{4F4E1374-7F7B-4B3B-87C4-A1E0700975EC}" type="presParOf" srcId="{5D40B73C-080D-4667-9079-4717177BA62C}" destId="{9EE333AB-538E-49FC-8228-1457CBA07BDD}" srcOrd="1" destOrd="0" presId="urn:microsoft.com/office/officeart/2008/layout/LinedList"/>
    <dgm:cxn modelId="{207D8D00-6A5A-43B0-B458-DB78ACB83170}" type="presParOf" srcId="{69F8D7B3-7AB5-4C3A-8212-C310D268C3C4}" destId="{C4DBD6EA-7047-43EF-8BBB-49CA119A7617}" srcOrd="10" destOrd="0" presId="urn:microsoft.com/office/officeart/2008/layout/LinedList"/>
    <dgm:cxn modelId="{A87D8C7F-0127-4396-9CD3-0B6395603E9A}" type="presParOf" srcId="{69F8D7B3-7AB5-4C3A-8212-C310D268C3C4}" destId="{7720EBA3-F7E2-4F29-A57F-ADFF242D2710}" srcOrd="11" destOrd="0" presId="urn:microsoft.com/office/officeart/2008/layout/LinedList"/>
    <dgm:cxn modelId="{AB8AC738-FAD9-41CF-BB11-C1ADCEE82416}" type="presParOf" srcId="{7720EBA3-F7E2-4F29-A57F-ADFF242D2710}" destId="{D82D60CE-15E5-4BDA-AD0C-4D22A96CF975}" srcOrd="0" destOrd="0" presId="urn:microsoft.com/office/officeart/2008/layout/LinedList"/>
    <dgm:cxn modelId="{8D99102A-A478-435E-89F5-02F49BC98031}" type="presParOf" srcId="{7720EBA3-F7E2-4F29-A57F-ADFF242D2710}" destId="{A4ED292C-E6F1-4DDA-A68F-E4FC4A8F6CB1}" srcOrd="1" destOrd="0" presId="urn:microsoft.com/office/officeart/2008/layout/LinedList"/>
    <dgm:cxn modelId="{1D0F692F-AEA7-4400-96FB-B33331B4BC59}" type="presParOf" srcId="{69F8D7B3-7AB5-4C3A-8212-C310D268C3C4}" destId="{12F13E70-8E77-4886-BC71-04D276299392}" srcOrd="12" destOrd="0" presId="urn:microsoft.com/office/officeart/2008/layout/LinedList"/>
    <dgm:cxn modelId="{60CB1F50-774E-4CA2-A648-76B4B50A9980}" type="presParOf" srcId="{69F8D7B3-7AB5-4C3A-8212-C310D268C3C4}" destId="{5B0DE9A4-FAA6-48B0-B4AC-DB86BB01EF02}" srcOrd="13" destOrd="0" presId="urn:microsoft.com/office/officeart/2008/layout/LinedList"/>
    <dgm:cxn modelId="{66A6AD13-BD81-49C8-AF65-F96796925901}" type="presParOf" srcId="{5B0DE9A4-FAA6-48B0-B4AC-DB86BB01EF02}" destId="{FDC3BD67-AD01-485A-99C8-9B6B906D1F5A}" srcOrd="0" destOrd="0" presId="urn:microsoft.com/office/officeart/2008/layout/LinedList"/>
    <dgm:cxn modelId="{6DFE2F07-DCD1-4A86-9C7A-A173AA2C8C0D}" type="presParOf" srcId="{5B0DE9A4-FAA6-48B0-B4AC-DB86BB01EF02}" destId="{46EBD8EB-6140-4489-BC4C-CA4777C06805}" srcOrd="1" destOrd="0" presId="urn:microsoft.com/office/officeart/2008/layout/LinedList"/>
    <dgm:cxn modelId="{2FCF16C6-4E8B-4BF8-AB83-1400EF689C15}" type="presParOf" srcId="{69F8D7B3-7AB5-4C3A-8212-C310D268C3C4}" destId="{5988F267-848F-4D4B-9A89-6CDA1F56E22A}" srcOrd="14" destOrd="0" presId="urn:microsoft.com/office/officeart/2008/layout/LinedList"/>
    <dgm:cxn modelId="{A6488CF9-53A5-424D-9E87-7DAEDFFCC5B5}" type="presParOf" srcId="{69F8D7B3-7AB5-4C3A-8212-C310D268C3C4}" destId="{46A627D7-C5DC-42F7-A2D4-061CECE4009E}" srcOrd="15" destOrd="0" presId="urn:microsoft.com/office/officeart/2008/layout/LinedList"/>
    <dgm:cxn modelId="{56E5038E-03B0-4E05-807F-A2ED32D28CB6}" type="presParOf" srcId="{46A627D7-C5DC-42F7-A2D4-061CECE4009E}" destId="{3360F3D7-DB70-43C1-A4EB-7F965F92DAD1}" srcOrd="0" destOrd="0" presId="urn:microsoft.com/office/officeart/2008/layout/LinedList"/>
    <dgm:cxn modelId="{1DF6CD2C-8A5B-49D7-9888-F15BBD6619ED}" type="presParOf" srcId="{46A627D7-C5DC-42F7-A2D4-061CECE4009E}" destId="{A1C1C517-37B3-4724-A481-67B89966250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CA315-45D0-464D-9BE6-3B630533895D}">
      <dsp:nvSpPr>
        <dsp:cNvPr id="0" name=""/>
        <dsp:cNvSpPr/>
      </dsp:nvSpPr>
      <dsp:spPr>
        <a:xfrm>
          <a:off x="0" y="0"/>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9FCF1-47B6-4EAE-8542-DBC05C14A62D}">
      <dsp:nvSpPr>
        <dsp:cNvPr id="0" name=""/>
        <dsp:cNvSpPr/>
      </dsp:nvSpPr>
      <dsp:spPr>
        <a:xfrm>
          <a:off x="0" y="0"/>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學術期刊</a:t>
          </a:r>
          <a:r>
            <a:rPr lang="zh-TW" altLang="en-US" sz="2000" kern="1200" dirty="0">
              <a:latin typeface="微軟正黑體" panose="020B0604030504040204" pitchFamily="34" charset="-120"/>
              <a:ea typeface="微軟正黑體" panose="020B0604030504040204" pitchFamily="34" charset="-120"/>
            </a:rPr>
            <a:t>：</a:t>
          </a:r>
          <a:r>
            <a:rPr lang="zh-TW" sz="2000" kern="1200" dirty="0">
              <a:latin typeface="微軟正黑體" panose="020B0604030504040204" pitchFamily="34" charset="-120"/>
              <a:ea typeface="微軟正黑體" panose="020B0604030504040204" pitchFamily="34" charset="-120"/>
            </a:rPr>
            <a:t>收錄</a:t>
          </a:r>
          <a:r>
            <a:rPr lang="zh-TW" altLang="en-US" sz="2000" kern="1200" dirty="0">
              <a:latin typeface="微軟正黑體" panose="020B0604030504040204" pitchFamily="34" charset="-120"/>
              <a:ea typeface="微軟正黑體" panose="020B0604030504040204" pitchFamily="34" charset="-120"/>
            </a:rPr>
            <a:t> </a:t>
          </a:r>
          <a:r>
            <a:rPr lang="en-US" altLang="zh-TW" sz="2000" kern="1200" dirty="0">
              <a:latin typeface="微軟正黑體" panose="020B0604030504040204" pitchFamily="34" charset="-120"/>
              <a:ea typeface="微軟正黑體" panose="020B0604030504040204" pitchFamily="34" charset="-120"/>
            </a:rPr>
            <a:t>5,5</a:t>
          </a:r>
          <a:r>
            <a:rPr lang="en-US" sz="2000" kern="1200" dirty="0">
              <a:latin typeface="微軟正黑體" panose="020B0604030504040204" pitchFamily="34" charset="-120"/>
              <a:ea typeface="微軟正黑體" panose="020B0604030504040204" pitchFamily="34" charset="-120"/>
            </a:rPr>
            <a:t>00</a:t>
          </a:r>
          <a:r>
            <a:rPr lang="zh-TW" altLang="en-US" sz="2000" kern="1200" dirty="0">
              <a:latin typeface="微軟正黑體" panose="020B0604030504040204" pitchFamily="34" charset="-120"/>
              <a:ea typeface="微軟正黑體" panose="020B0604030504040204" pitchFamily="34" charset="-120"/>
            </a:rPr>
            <a:t> 多</a:t>
          </a:r>
          <a:r>
            <a:rPr lang="zh-TW" sz="2000" kern="1200" dirty="0">
              <a:latin typeface="微軟正黑體" panose="020B0604030504040204" pitchFamily="34" charset="-120"/>
              <a:ea typeface="微軟正黑體" panose="020B0604030504040204" pitchFamily="34" charset="-120"/>
            </a:rPr>
            <a:t>種全文學術期刊</a:t>
          </a:r>
          <a:endParaRPr lang="en-US" sz="2000" kern="1200" dirty="0">
            <a:latin typeface="微軟正黑體" panose="020B0604030504040204" pitchFamily="34" charset="-120"/>
            <a:ea typeface="微軟正黑體" panose="020B0604030504040204" pitchFamily="34" charset="-120"/>
          </a:endParaRPr>
        </a:p>
      </dsp:txBody>
      <dsp:txXfrm>
        <a:off x="0" y="0"/>
        <a:ext cx="9067801" cy="444897"/>
      </dsp:txXfrm>
    </dsp:sp>
    <dsp:sp modelId="{BB4D4154-F4FF-4414-93E8-DD541CB5D62C}">
      <dsp:nvSpPr>
        <dsp:cNvPr id="0" name=""/>
        <dsp:cNvSpPr/>
      </dsp:nvSpPr>
      <dsp:spPr>
        <a:xfrm>
          <a:off x="0" y="444897"/>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F0022-BC19-4E1E-A953-E7DAAA016CFF}">
      <dsp:nvSpPr>
        <dsp:cNvPr id="0" name=""/>
        <dsp:cNvSpPr/>
      </dsp:nvSpPr>
      <dsp:spPr>
        <a:xfrm>
          <a:off x="0" y="444897"/>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電子書</a:t>
          </a:r>
          <a:r>
            <a:rPr lang="zh-TW" altLang="en-US" sz="2000" kern="1200" dirty="0">
              <a:latin typeface="微軟正黑體" panose="020B0604030504040204" pitchFamily="34" charset="-120"/>
              <a:ea typeface="微軟正黑體" panose="020B0604030504040204" pitchFamily="34" charset="-120"/>
            </a:rPr>
            <a:t>：</a:t>
          </a:r>
          <a:r>
            <a:rPr lang="en-US" altLang="zh-TW" sz="2000" kern="1200" dirty="0">
              <a:latin typeface="微軟正黑體" panose="020B0604030504040204" pitchFamily="34" charset="-120"/>
              <a:ea typeface="微軟正黑體" panose="020B0604030504040204" pitchFamily="34" charset="-120"/>
            </a:rPr>
            <a:t>90 </a:t>
          </a:r>
          <a:r>
            <a:rPr lang="zh-TW" sz="2000" kern="1200" dirty="0">
              <a:latin typeface="微軟正黑體" panose="020B0604030504040204" pitchFamily="34" charset="-120"/>
              <a:ea typeface="微軟正黑體" panose="020B0604030504040204" pitchFamily="34" charset="-120"/>
            </a:rPr>
            <a:t>多本電子書</a:t>
          </a:r>
          <a:endParaRPr lang="en-US" sz="2000" kern="1200" dirty="0">
            <a:highlight>
              <a:srgbClr val="FFFF00"/>
            </a:highlight>
            <a:latin typeface="微軟正黑體" panose="020B0604030504040204" pitchFamily="34" charset="-120"/>
            <a:ea typeface="微軟正黑體" panose="020B0604030504040204" pitchFamily="34" charset="-120"/>
          </a:endParaRPr>
        </a:p>
      </dsp:txBody>
      <dsp:txXfrm>
        <a:off x="0" y="444897"/>
        <a:ext cx="9067801" cy="444897"/>
      </dsp:txXfrm>
    </dsp:sp>
    <dsp:sp modelId="{06C939D0-974B-4247-93E3-1B49666217EC}">
      <dsp:nvSpPr>
        <dsp:cNvPr id="0" name=""/>
        <dsp:cNvSpPr/>
      </dsp:nvSpPr>
      <dsp:spPr>
        <a:xfrm>
          <a:off x="0" y="889795"/>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AB12DE-BEAB-4003-BF47-4C876EB1CE7E}">
      <dsp:nvSpPr>
        <dsp:cNvPr id="0" name=""/>
        <dsp:cNvSpPr/>
      </dsp:nvSpPr>
      <dsp:spPr>
        <a:xfrm>
          <a:off x="0" y="889795"/>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報紙新聞</a:t>
          </a:r>
          <a:r>
            <a:rPr lang="zh-TW" altLang="en-US" sz="2000" kern="1200" dirty="0">
              <a:latin typeface="微軟正黑體" panose="020B0604030504040204" pitchFamily="34" charset="-120"/>
              <a:ea typeface="微軟正黑體" panose="020B0604030504040204" pitchFamily="34" charset="-120"/>
            </a:rPr>
            <a:t>：超過 </a:t>
          </a:r>
          <a:r>
            <a:rPr lang="en-US" altLang="zh-TW" sz="2000" kern="1200" dirty="0">
              <a:latin typeface="微軟正黑體" panose="020B0604030504040204" pitchFamily="34" charset="-120"/>
              <a:ea typeface="微軟正黑體" panose="020B0604030504040204" pitchFamily="34" charset="-120"/>
            </a:rPr>
            <a:t>27 </a:t>
          </a:r>
          <a:r>
            <a:rPr lang="zh-TW" altLang="en-US" sz="2000" kern="1200" dirty="0">
              <a:latin typeface="微軟正黑體" panose="020B0604030504040204" pitchFamily="34" charset="-120"/>
              <a:ea typeface="微軟正黑體" panose="020B0604030504040204" pitchFamily="34" charset="-120"/>
            </a:rPr>
            <a:t>萬篇科學主題新聞文章</a:t>
          </a:r>
          <a:endParaRPr lang="en-US" sz="2000" kern="1200" dirty="0">
            <a:latin typeface="微軟正黑體" panose="020B0604030504040204" pitchFamily="34" charset="-120"/>
            <a:ea typeface="微軟正黑體" panose="020B0604030504040204" pitchFamily="34" charset="-120"/>
          </a:endParaRPr>
        </a:p>
      </dsp:txBody>
      <dsp:txXfrm>
        <a:off x="0" y="889795"/>
        <a:ext cx="9067801" cy="444897"/>
      </dsp:txXfrm>
    </dsp:sp>
    <dsp:sp modelId="{BAAC8396-6A11-479B-9C94-6EB1B7A0B1F1}">
      <dsp:nvSpPr>
        <dsp:cNvPr id="0" name=""/>
        <dsp:cNvSpPr/>
      </dsp:nvSpPr>
      <dsp:spPr>
        <a:xfrm>
          <a:off x="0" y="1334693"/>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6EA9F0-A53B-4AE9-BAE1-18CAA8CD5B63}">
      <dsp:nvSpPr>
        <dsp:cNvPr id="0" name=""/>
        <dsp:cNvSpPr/>
      </dsp:nvSpPr>
      <dsp:spPr>
        <a:xfrm>
          <a:off x="0" y="1334693"/>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個案研究</a:t>
          </a:r>
          <a:r>
            <a:rPr lang="zh-TW" altLang="en-US" sz="2000" kern="1200" dirty="0">
              <a:latin typeface="微軟正黑體" panose="020B0604030504040204" pitchFamily="34" charset="-120"/>
              <a:ea typeface="微軟正黑體" panose="020B0604030504040204" pitchFamily="34" charset="-120"/>
            </a:rPr>
            <a:t>：</a:t>
          </a:r>
          <a:r>
            <a:rPr lang="en-US" altLang="zh-TW" sz="2000" kern="1200" dirty="0">
              <a:latin typeface="微軟正黑體" panose="020B0604030504040204" pitchFamily="34" charset="-120"/>
              <a:ea typeface="微軟正黑體" panose="020B0604030504040204" pitchFamily="34" charset="-120"/>
            </a:rPr>
            <a:t>30 </a:t>
          </a:r>
          <a:r>
            <a:rPr lang="zh-TW" altLang="en-US" sz="2000" kern="1200" dirty="0">
              <a:latin typeface="微軟正黑體" panose="020B0604030504040204" pitchFamily="34" charset="-120"/>
              <a:ea typeface="微軟正黑體" panose="020B0604030504040204" pitchFamily="34" charset="-120"/>
            </a:rPr>
            <a:t>萬多份智庫、政府和研究機構的研究報告</a:t>
          </a:r>
          <a:endParaRPr lang="en-US" sz="2000" kern="1200" dirty="0">
            <a:latin typeface="微軟正黑體" panose="020B0604030504040204" pitchFamily="34" charset="-120"/>
            <a:ea typeface="微軟正黑體" panose="020B0604030504040204" pitchFamily="34" charset="-120"/>
          </a:endParaRPr>
        </a:p>
      </dsp:txBody>
      <dsp:txXfrm>
        <a:off x="0" y="1334693"/>
        <a:ext cx="9067801" cy="444897"/>
      </dsp:txXfrm>
    </dsp:sp>
    <dsp:sp modelId="{5BFF849D-0D4F-46DB-BEF7-3CC921CED280}">
      <dsp:nvSpPr>
        <dsp:cNvPr id="0" name=""/>
        <dsp:cNvSpPr/>
      </dsp:nvSpPr>
      <dsp:spPr>
        <a:xfrm>
          <a:off x="0" y="1779591"/>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6E6D9-8A27-4C86-9303-5BDEFBC65832}">
      <dsp:nvSpPr>
        <dsp:cNvPr id="0" name=""/>
        <dsp:cNvSpPr/>
      </dsp:nvSpPr>
      <dsp:spPr>
        <a:xfrm>
          <a:off x="0" y="1779591"/>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博碩士論文</a:t>
          </a:r>
          <a:r>
            <a:rPr lang="zh-TW" altLang="en-US" sz="2000" kern="1200" dirty="0">
              <a:latin typeface="微軟正黑體" panose="020B0604030504040204" pitchFamily="34" charset="-120"/>
              <a:ea typeface="微軟正黑體" panose="020B0604030504040204" pitchFamily="34" charset="-120"/>
            </a:rPr>
            <a:t>：</a:t>
          </a:r>
          <a:r>
            <a:rPr lang="zh-TW" sz="2000" kern="1200" dirty="0">
              <a:latin typeface="微軟正黑體" panose="020B0604030504040204" pitchFamily="34" charset="-120"/>
              <a:ea typeface="微軟正黑體" panose="020B0604030504040204" pitchFamily="34" charset="-120"/>
            </a:rPr>
            <a:t>超過</a:t>
          </a:r>
          <a:r>
            <a:rPr lang="zh-TW" altLang="en-US" sz="2000" kern="1200" dirty="0">
              <a:latin typeface="微軟正黑體" panose="020B0604030504040204" pitchFamily="34" charset="-120"/>
              <a:ea typeface="微軟正黑體" panose="020B0604030504040204" pitchFamily="34" charset="-120"/>
            </a:rPr>
            <a:t> </a:t>
          </a:r>
          <a:r>
            <a:rPr lang="en-US" sz="2000" kern="1200" dirty="0">
              <a:latin typeface="微軟正黑體" panose="020B0604030504040204" pitchFamily="34" charset="-120"/>
              <a:ea typeface="微軟正黑體" panose="020B0604030504040204" pitchFamily="34" charset="-120"/>
            </a:rPr>
            <a:t>1</a:t>
          </a:r>
          <a:r>
            <a:rPr lang="en-US" altLang="zh-TW" sz="2000" kern="1200" dirty="0">
              <a:latin typeface="微軟正黑體" panose="020B0604030504040204" pitchFamily="34" charset="-120"/>
              <a:ea typeface="微軟正黑體" panose="020B0604030504040204" pitchFamily="34" charset="-120"/>
            </a:rPr>
            <a:t>5</a:t>
          </a:r>
          <a:r>
            <a:rPr lang="zh-TW" altLang="en-US" sz="2000" kern="1200" dirty="0">
              <a:latin typeface="微軟正黑體" panose="020B0604030504040204" pitchFamily="34" charset="-120"/>
              <a:ea typeface="微軟正黑體" panose="020B0604030504040204" pitchFamily="34" charset="-120"/>
            </a:rPr>
            <a:t> </a:t>
          </a:r>
          <a:r>
            <a:rPr lang="zh-TW" sz="2000" kern="1200" dirty="0">
              <a:latin typeface="微軟正黑體" panose="020B0604030504040204" pitchFamily="34" charset="-120"/>
              <a:ea typeface="微軟正黑體" panose="020B0604030504040204" pitchFamily="34" charset="-120"/>
            </a:rPr>
            <a:t>萬篇博碩士</a:t>
          </a:r>
          <a:r>
            <a:rPr lang="zh-TW" altLang="en-US" sz="2000" kern="1200" dirty="0">
              <a:latin typeface="微軟正黑體" panose="020B0604030504040204" pitchFamily="34" charset="-120"/>
              <a:ea typeface="微軟正黑體" panose="020B0604030504040204" pitchFamily="34" charset="-120"/>
            </a:rPr>
            <a:t>全文</a:t>
          </a:r>
          <a:r>
            <a:rPr lang="zh-TW" sz="2000" kern="1200" dirty="0">
              <a:latin typeface="微軟正黑體" panose="020B0604030504040204" pitchFamily="34" charset="-120"/>
              <a:ea typeface="微軟正黑體" panose="020B0604030504040204" pitchFamily="34" charset="-120"/>
            </a:rPr>
            <a:t>論文</a:t>
          </a:r>
          <a:endParaRPr lang="en-US" sz="2000" kern="1200" dirty="0">
            <a:latin typeface="微軟正黑體" panose="020B0604030504040204" pitchFamily="34" charset="-120"/>
            <a:ea typeface="微軟正黑體" panose="020B0604030504040204" pitchFamily="34" charset="-120"/>
          </a:endParaRPr>
        </a:p>
      </dsp:txBody>
      <dsp:txXfrm>
        <a:off x="0" y="1779591"/>
        <a:ext cx="9067801" cy="444897"/>
      </dsp:txXfrm>
    </dsp:sp>
    <dsp:sp modelId="{C4DBD6EA-7047-43EF-8BBB-49CA119A7617}">
      <dsp:nvSpPr>
        <dsp:cNvPr id="0" name=""/>
        <dsp:cNvSpPr/>
      </dsp:nvSpPr>
      <dsp:spPr>
        <a:xfrm>
          <a:off x="0" y="2224489"/>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D60CE-15E5-4BDA-AD0C-4D22A96CF975}">
      <dsp:nvSpPr>
        <dsp:cNvPr id="0" name=""/>
        <dsp:cNvSpPr/>
      </dsp:nvSpPr>
      <dsp:spPr>
        <a:xfrm>
          <a:off x="0" y="2224489"/>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TW" sz="2000" kern="1200" dirty="0">
              <a:latin typeface="微軟正黑體" panose="020B0604030504040204" pitchFamily="34" charset="-120"/>
              <a:ea typeface="微軟正黑體" panose="020B0604030504040204" pitchFamily="34" charset="-120"/>
            </a:rPr>
            <a:t>影音資源</a:t>
          </a:r>
          <a:r>
            <a:rPr lang="zh-TW" altLang="en-US" sz="2000" kern="1200" dirty="0">
              <a:latin typeface="微軟正黑體" panose="020B0604030504040204" pitchFamily="34" charset="-120"/>
              <a:ea typeface="微軟正黑體" panose="020B0604030504040204" pitchFamily="34" charset="-120"/>
            </a:rPr>
            <a:t>：超過 </a:t>
          </a:r>
          <a:r>
            <a:rPr lang="en-US" altLang="zh-TW" sz="2000" kern="1200" dirty="0">
              <a:latin typeface="微軟正黑體" panose="020B0604030504040204" pitchFamily="34" charset="-120"/>
              <a:ea typeface="微軟正黑體" panose="020B0604030504040204" pitchFamily="34" charset="-120"/>
            </a:rPr>
            <a:t>600 </a:t>
          </a:r>
          <a:r>
            <a:rPr lang="zh-TW" altLang="en-US" sz="2000" kern="1200" dirty="0">
              <a:latin typeface="微軟正黑體" panose="020B0604030504040204" pitchFamily="34" charset="-120"/>
              <a:ea typeface="微軟正黑體" panose="020B0604030504040204" pitchFamily="34" charset="-120"/>
            </a:rPr>
            <a:t>支影片，包含軟體教學、外科手術紀錄、工業設計等</a:t>
          </a:r>
          <a:endParaRPr lang="en-US" sz="2000" kern="1200" dirty="0">
            <a:latin typeface="微軟正黑體" panose="020B0604030504040204" pitchFamily="34" charset="-120"/>
            <a:ea typeface="微軟正黑體" panose="020B0604030504040204" pitchFamily="34" charset="-120"/>
          </a:endParaRPr>
        </a:p>
      </dsp:txBody>
      <dsp:txXfrm>
        <a:off x="0" y="2224489"/>
        <a:ext cx="9067801" cy="444897"/>
      </dsp:txXfrm>
    </dsp:sp>
    <dsp:sp modelId="{12F13E70-8E77-4886-BC71-04D276299392}">
      <dsp:nvSpPr>
        <dsp:cNvPr id="0" name=""/>
        <dsp:cNvSpPr/>
      </dsp:nvSpPr>
      <dsp:spPr>
        <a:xfrm>
          <a:off x="0" y="2669387"/>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C3BD67-AD01-485A-99C8-9B6B906D1F5A}">
      <dsp:nvSpPr>
        <dsp:cNvPr id="0" name=""/>
        <dsp:cNvSpPr/>
      </dsp:nvSpPr>
      <dsp:spPr>
        <a:xfrm>
          <a:off x="0" y="2669387"/>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altLang="zh-TW" sz="2000" kern="1200" dirty="0">
              <a:latin typeface="微軟正黑體" panose="020B0604030504040204" pitchFamily="34" charset="-120"/>
              <a:ea typeface="微軟正黑體" panose="020B0604030504040204" pitchFamily="34" charset="-120"/>
            </a:rPr>
            <a:t>Working Papers</a:t>
          </a:r>
          <a:r>
            <a:rPr lang="zh-TW" altLang="en-US" sz="2000" kern="1200" dirty="0">
              <a:latin typeface="微軟正黑體" panose="020B0604030504040204" pitchFamily="34" charset="-120"/>
              <a:ea typeface="微軟正黑體" panose="020B0604030504040204" pitchFamily="34" charset="-120"/>
            </a:rPr>
            <a:t>：超過 </a:t>
          </a:r>
          <a:r>
            <a:rPr lang="en-US" altLang="zh-TW" sz="2000" kern="1200" dirty="0">
              <a:latin typeface="微軟正黑體" panose="020B0604030504040204" pitchFamily="34" charset="-120"/>
              <a:ea typeface="微軟正黑體" panose="020B0604030504040204" pitchFamily="34" charset="-120"/>
            </a:rPr>
            <a:t>300</a:t>
          </a:r>
          <a:r>
            <a:rPr lang="zh-TW" altLang="en-US" sz="2000" kern="1200" dirty="0">
              <a:latin typeface="微軟正黑體" panose="020B0604030504040204" pitchFamily="34" charset="-120"/>
              <a:ea typeface="微軟正黑體" panose="020B0604030504040204" pitchFamily="34" charset="-120"/>
            </a:rPr>
            <a:t> 萬篇，來自 </a:t>
          </a:r>
          <a:r>
            <a:rPr lang="en-US" altLang="en-US" sz="2000" kern="1200" dirty="0">
              <a:latin typeface="微軟正黑體" panose="020B0604030504040204" pitchFamily="34" charset="-120"/>
              <a:ea typeface="微軟正黑體" panose="020B0604030504040204" pitchFamily="34" charset="-120"/>
            </a:rPr>
            <a:t>arXiv.org </a:t>
          </a:r>
          <a:r>
            <a:rPr lang="zh-TW" altLang="en-US" sz="2000" kern="1200" dirty="0">
              <a:latin typeface="微軟正黑體" panose="020B0604030504040204" pitchFamily="34" charset="-120"/>
              <a:ea typeface="微軟正黑體" panose="020B0604030504040204" pitchFamily="34" charset="-120"/>
            </a:rPr>
            <a:t>和</a:t>
          </a:r>
          <a:r>
            <a:rPr lang="en-US" altLang="en-US" sz="2000" kern="1200" dirty="0">
              <a:latin typeface="微軟正黑體" panose="020B0604030504040204" pitchFamily="34" charset="-120"/>
              <a:ea typeface="微軟正黑體" panose="020B0604030504040204" pitchFamily="34" charset="-120"/>
            </a:rPr>
            <a:t> </a:t>
          </a:r>
          <a:r>
            <a:rPr lang="en-US" sz="2000" b="0" i="0" kern="1200" dirty="0" err="1">
              <a:latin typeface="微軟正黑體" panose="020B0604030504040204" pitchFamily="34" charset="-120"/>
              <a:ea typeface="微軟正黑體" panose="020B0604030504040204" pitchFamily="34" charset="-120"/>
            </a:rPr>
            <a:t>bioRxiv</a:t>
          </a:r>
          <a:r>
            <a:rPr lang="en-US" sz="2000" b="0" i="0" kern="1200" dirty="0">
              <a:latin typeface="微軟正黑體" panose="020B0604030504040204" pitchFamily="34" charset="-120"/>
              <a:ea typeface="微軟正黑體" panose="020B0604030504040204" pitchFamily="34" charset="-120"/>
            </a:rPr>
            <a:t>‎</a:t>
          </a:r>
          <a:r>
            <a:rPr lang="zh-TW" altLang="en-US" sz="2000" b="0" i="0" kern="1200" dirty="0">
              <a:latin typeface="微軟正黑體" panose="020B0604030504040204" pitchFamily="34" charset="-120"/>
              <a:ea typeface="微軟正黑體" panose="020B0604030504040204" pitchFamily="34" charset="-120"/>
            </a:rPr>
            <a:t> 等</a:t>
          </a:r>
          <a:endParaRPr lang="en-US" sz="2000" kern="1200" dirty="0">
            <a:latin typeface="微軟正黑體" panose="020B0604030504040204" pitchFamily="34" charset="-120"/>
            <a:ea typeface="微軟正黑體" panose="020B0604030504040204" pitchFamily="34" charset="-120"/>
          </a:endParaRPr>
        </a:p>
      </dsp:txBody>
      <dsp:txXfrm>
        <a:off x="0" y="2669387"/>
        <a:ext cx="9067801" cy="444897"/>
      </dsp:txXfrm>
    </dsp:sp>
    <dsp:sp modelId="{5988F267-848F-4D4B-9A89-6CDA1F56E22A}">
      <dsp:nvSpPr>
        <dsp:cNvPr id="0" name=""/>
        <dsp:cNvSpPr/>
      </dsp:nvSpPr>
      <dsp:spPr>
        <a:xfrm>
          <a:off x="0" y="3114285"/>
          <a:ext cx="9067801" cy="0"/>
        </a:xfrm>
        <a:prstGeom prst="lin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60F3D7-DB70-43C1-A4EB-7F965F92DAD1}">
      <dsp:nvSpPr>
        <dsp:cNvPr id="0" name=""/>
        <dsp:cNvSpPr/>
      </dsp:nvSpPr>
      <dsp:spPr>
        <a:xfrm>
          <a:off x="0" y="3114285"/>
          <a:ext cx="9067801" cy="444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en-US" sz="2000" kern="1200" dirty="0">
            <a:latin typeface="微軟正黑體" panose="020B0604030504040204" pitchFamily="34" charset="-120"/>
            <a:ea typeface="微軟正黑體" panose="020B0604030504040204" pitchFamily="34" charset="-120"/>
          </a:endParaRPr>
        </a:p>
      </dsp:txBody>
      <dsp:txXfrm>
        <a:off x="0" y="3114285"/>
        <a:ext cx="9067801" cy="4448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02FEEF53-E005-2624-FBC2-B01DB7FB8224}"/>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ea typeface="ＭＳ Ｐゴシック" pitchFamily="34" charset="-128"/>
              </a:defRPr>
            </a:lvl1pPr>
          </a:lstStyle>
          <a:p>
            <a:pPr>
              <a:defRPr/>
            </a:pPr>
            <a:endParaRPr lang="en-US" altLang="zh-TW"/>
          </a:p>
        </p:txBody>
      </p:sp>
      <p:sp>
        <p:nvSpPr>
          <p:cNvPr id="6147" name="Rectangle 3">
            <a:extLst>
              <a:ext uri="{FF2B5EF4-FFF2-40B4-BE49-F238E27FC236}">
                <a16:creationId xmlns="" xmlns:a16="http://schemas.microsoft.com/office/drawing/2014/main" id="{CC73B078-5B2F-12CF-E6E3-53DFC3E641EA}"/>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ea typeface="ＭＳ Ｐゴシック" pitchFamily="34" charset="-128"/>
              </a:defRPr>
            </a:lvl1pPr>
          </a:lstStyle>
          <a:p>
            <a:pPr>
              <a:defRPr/>
            </a:pPr>
            <a:endParaRPr lang="en-US" altLang="zh-TW"/>
          </a:p>
        </p:txBody>
      </p:sp>
      <p:sp>
        <p:nvSpPr>
          <p:cNvPr id="6148" name="Rectangle 4">
            <a:extLst>
              <a:ext uri="{FF2B5EF4-FFF2-40B4-BE49-F238E27FC236}">
                <a16:creationId xmlns="" xmlns:a16="http://schemas.microsoft.com/office/drawing/2014/main" id="{FB6E7434-0390-09EF-8B20-37A752131ADE}"/>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ea typeface="ＭＳ Ｐゴシック" pitchFamily="34" charset="-128"/>
              </a:defRPr>
            </a:lvl1pPr>
          </a:lstStyle>
          <a:p>
            <a:pPr>
              <a:defRPr/>
            </a:pPr>
            <a:endParaRPr lang="en-US" altLang="zh-TW"/>
          </a:p>
        </p:txBody>
      </p:sp>
      <p:sp>
        <p:nvSpPr>
          <p:cNvPr id="6149" name="Rectangle 5">
            <a:extLst>
              <a:ext uri="{FF2B5EF4-FFF2-40B4-BE49-F238E27FC236}">
                <a16:creationId xmlns="" xmlns:a16="http://schemas.microsoft.com/office/drawing/2014/main" id="{83F730B3-9E47-905D-8A14-D3801483AD4E}"/>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ea typeface="ＭＳ Ｐゴシック" panose="020B0600070205080204" pitchFamily="34" charset="-128"/>
              </a:defRPr>
            </a:lvl1pPr>
          </a:lstStyle>
          <a:p>
            <a:fld id="{672AD1C1-343F-41E3-A5B0-BDE9CCBA56FB}" type="slidenum">
              <a:rPr lang="en-US" altLang="zh-TW"/>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7DB9FE7-C729-02E7-95DD-049FB0DFE8BC}"/>
              </a:ext>
            </a:extLst>
          </p:cNvPr>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a:defRPr kumimoji="0" sz="1200">
                <a:ea typeface="ＭＳ Ｐゴシック" pitchFamily="34" charset="-128"/>
              </a:defRPr>
            </a:lvl1pPr>
          </a:lstStyle>
          <a:p>
            <a:pPr>
              <a:defRPr/>
            </a:pPr>
            <a:endParaRPr lang="en-US" altLang="zh-TW"/>
          </a:p>
        </p:txBody>
      </p:sp>
      <p:sp>
        <p:nvSpPr>
          <p:cNvPr id="3" name="Date Placeholder 2">
            <a:extLst>
              <a:ext uri="{FF2B5EF4-FFF2-40B4-BE49-F238E27FC236}">
                <a16:creationId xmlns="" xmlns:a16="http://schemas.microsoft.com/office/drawing/2014/main" id="{E2B6E59A-5895-47CB-7023-9D25AE84005D}"/>
              </a:ext>
            </a:extLst>
          </p:cNvPr>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kumimoji="0" sz="1200">
                <a:ea typeface="ＭＳ Ｐゴシック" pitchFamily="34" charset="-128"/>
              </a:defRPr>
            </a:lvl1pPr>
          </a:lstStyle>
          <a:p>
            <a:pPr>
              <a:defRPr/>
            </a:pPr>
            <a:fld id="{4B207E5F-FC84-4841-9258-77EF529E0003}" type="datetimeFigureOut">
              <a:rPr lang="en-US" altLang="zh-TW"/>
              <a:pPr>
                <a:defRPr/>
              </a:pPr>
              <a:t>3/10/2026</a:t>
            </a:fld>
            <a:endParaRPr lang="en-US" altLang="zh-TW"/>
          </a:p>
        </p:txBody>
      </p:sp>
      <p:sp>
        <p:nvSpPr>
          <p:cNvPr id="4" name="Slide Image Placeholder 3">
            <a:extLst>
              <a:ext uri="{FF2B5EF4-FFF2-40B4-BE49-F238E27FC236}">
                <a16:creationId xmlns="" xmlns:a16="http://schemas.microsoft.com/office/drawing/2014/main" id="{D8910E54-99D5-F355-D435-AC4723AC0096}"/>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0638FF13-86EB-5C5E-FEB6-3E16A854495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40DCF34C-ABDA-E28A-4EED-814C193D1873}"/>
              </a:ext>
            </a:extLst>
          </p:cNvPr>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a:defRPr kumimoji="0" sz="1200">
                <a:ea typeface="ＭＳ Ｐゴシック" pitchFamily="34" charset="-128"/>
              </a:defRPr>
            </a:lvl1pPr>
          </a:lstStyle>
          <a:p>
            <a:pPr>
              <a:defRPr/>
            </a:pPr>
            <a:endParaRPr lang="en-US" altLang="zh-TW"/>
          </a:p>
        </p:txBody>
      </p:sp>
      <p:sp>
        <p:nvSpPr>
          <p:cNvPr id="7" name="Slide Number Placeholder 6">
            <a:extLst>
              <a:ext uri="{FF2B5EF4-FFF2-40B4-BE49-F238E27FC236}">
                <a16:creationId xmlns="" xmlns:a16="http://schemas.microsoft.com/office/drawing/2014/main" id="{837BDC14-85C4-194C-4E80-49700747530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kumimoji="0" sz="1200">
                <a:ea typeface="ＭＳ Ｐゴシック" panose="020B0600070205080204" pitchFamily="34" charset="-128"/>
              </a:defRPr>
            </a:lvl1pPr>
          </a:lstStyle>
          <a:p>
            <a:fld id="{0EE47F18-A94B-4C1A-B70B-E277C381D747}" type="slidenum">
              <a:rPr lang="en-US" altLang="zh-TW"/>
              <a:pPr/>
              <a:t>‹#›</a:t>
            </a:fld>
            <a:endParaRPr lang="en-US" altLang="zh-TW"/>
          </a:p>
        </p:txBody>
      </p:sp>
    </p:spTree>
    <p:extLst>
      <p:ext uri="{BB962C8B-B14F-4D97-AF65-F5344CB8AC3E}">
        <p14:creationId xmlns:p14="http://schemas.microsoft.com/office/powerpoint/2010/main" val="12453746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 xmlns:a16="http://schemas.microsoft.com/office/drawing/2014/main" id="{DB94A643-574F-1E07-ECAC-7136F24BCE54}"/>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 xmlns:a16="http://schemas.microsoft.com/office/drawing/2014/main" id="{92703FC3-9C6B-6642-D89D-8C16B5FDC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p:txBody>
      </p:sp>
      <p:sp>
        <p:nvSpPr>
          <p:cNvPr id="70660" name="Slide Number Placeholder 3">
            <a:extLst>
              <a:ext uri="{FF2B5EF4-FFF2-40B4-BE49-F238E27FC236}">
                <a16:creationId xmlns="" xmlns:a16="http://schemas.microsoft.com/office/drawing/2014/main" id="{7E21ED5F-24C8-9CA1-8029-49B60D4FB2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C9FBB4FA-D0F5-4FDB-8AC9-CB4CAF0E697E}" type="slidenum">
              <a:rPr kumimoji="0" lang="en-US" altLang="zh-TW" sz="1200">
                <a:ea typeface="ＭＳ Ｐゴシック" panose="020B0600070205080204" pitchFamily="34" charset="-128"/>
              </a:rPr>
              <a:pPr/>
              <a:t>1</a:t>
            </a:fld>
            <a:endParaRPr kumimoji="0" lang="en-US" altLang="zh-TW" sz="120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20</a:t>
            </a:fld>
            <a:endParaRPr lang="en-US" dirty="0"/>
          </a:p>
        </p:txBody>
      </p:sp>
    </p:spTree>
    <p:extLst>
      <p:ext uri="{BB962C8B-B14F-4D97-AF65-F5344CB8AC3E}">
        <p14:creationId xmlns:p14="http://schemas.microsoft.com/office/powerpoint/2010/main" val="381602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D734B19-0096-B27C-8896-C244419147FE}"/>
            </a:ext>
          </a:extLst>
        </p:cNvPr>
        <p:cNvGrpSpPr/>
        <p:nvPr/>
      </p:nvGrpSpPr>
      <p:grpSpPr>
        <a:xfrm>
          <a:off x="0" y="0"/>
          <a:ext cx="0" cy="0"/>
          <a:chOff x="0" y="0"/>
          <a:chExt cx="0" cy="0"/>
        </a:xfrm>
      </p:grpSpPr>
      <p:sp>
        <p:nvSpPr>
          <p:cNvPr id="72706" name="Slide Image Placeholder 1">
            <a:extLst>
              <a:ext uri="{FF2B5EF4-FFF2-40B4-BE49-F238E27FC236}">
                <a16:creationId xmlns="" xmlns:a16="http://schemas.microsoft.com/office/drawing/2014/main" id="{C4446DBD-5584-3FCD-9657-010BB1E92A7C}"/>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 xmlns:a16="http://schemas.microsoft.com/office/drawing/2014/main" id="{6B94060D-8269-540B-5EC6-55AAC1B1B7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a:p>
        </p:txBody>
      </p:sp>
      <p:sp>
        <p:nvSpPr>
          <p:cNvPr id="72708" name="Slide Number Placeholder 3">
            <a:extLst>
              <a:ext uri="{FF2B5EF4-FFF2-40B4-BE49-F238E27FC236}">
                <a16:creationId xmlns="" xmlns:a16="http://schemas.microsoft.com/office/drawing/2014/main" id="{B87E1411-FD3A-CA74-4E4F-2A40A9773A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6B1F9E17-A42F-48A5-970C-CEDE610C8D1F}" type="slidenum">
              <a:rPr kumimoji="0" lang="en-US" altLang="zh-TW" sz="1200">
                <a:ea typeface="ＭＳ Ｐゴシック" panose="020B0600070205080204" pitchFamily="34" charset="-128"/>
              </a:rPr>
              <a:pPr/>
              <a:t>21</a:t>
            </a:fld>
            <a:endParaRPr kumimoji="0" lang="en-US" altLang="zh-TW" sz="1200">
              <a:ea typeface="ＭＳ Ｐゴシック" panose="020B0600070205080204" pitchFamily="34" charset="-128"/>
            </a:endParaRPr>
          </a:p>
        </p:txBody>
      </p:sp>
    </p:spTree>
    <p:extLst>
      <p:ext uri="{BB962C8B-B14F-4D97-AF65-F5344CB8AC3E}">
        <p14:creationId xmlns:p14="http://schemas.microsoft.com/office/powerpoint/2010/main" val="420405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 xmlns:a16="http://schemas.microsoft.com/office/drawing/2014/main" id="{3A97899D-C05C-A2BC-4CEF-4E03F7302C69}"/>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 xmlns:a16="http://schemas.microsoft.com/office/drawing/2014/main" id="{78C1B0B1-8C8B-253E-2E2A-537F35395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nSpc>
                <a:spcPct val="80000"/>
              </a:lnSpc>
            </a:pPr>
            <a:r>
              <a:rPr lang="en-GB" altLang="zh-TW" sz="800" dirty="0"/>
              <a:t>Through the bundling of over 25 databases, there are well above 160 disciplines represented in PQC. </a:t>
            </a:r>
          </a:p>
          <a:p>
            <a:pPr marL="0" lvl="1">
              <a:lnSpc>
                <a:spcPct val="80000"/>
              </a:lnSpc>
            </a:pPr>
            <a:endParaRPr lang="en-GB" altLang="zh-TW" sz="800" dirty="0"/>
          </a:p>
          <a:p>
            <a:pPr marL="0" lvl="1">
              <a:lnSpc>
                <a:spcPct val="80000"/>
              </a:lnSpc>
            </a:pPr>
            <a:r>
              <a:rPr lang="en-GB" altLang="zh-TW" sz="800" dirty="0"/>
              <a:t>In terms of content, we’re talking nearly 13,000 periodical titles </a:t>
            </a:r>
            <a:r>
              <a:rPr lang="en-GB" altLang="zh-TW" sz="800" b="1" dirty="0"/>
              <a:t>AND</a:t>
            </a:r>
            <a:r>
              <a:rPr lang="en-GB" altLang="zh-TW" sz="800" dirty="0"/>
              <a:t> a very broad collection of dissertations, working papers, industry and market research reports, videos, cultural competency reports, books, and more, addressing the needs of most researchers through the scholarly research cycle. So ensure your customers are aware of both the scholarly resources as well as the trade and professional tools available in PQC.</a:t>
            </a:r>
          </a:p>
          <a:p>
            <a:pPr marL="0" lvl="1">
              <a:lnSpc>
                <a:spcPct val="80000"/>
              </a:lnSpc>
            </a:pPr>
            <a:endParaRPr lang="en-GB" altLang="zh-TW" sz="800" dirty="0"/>
          </a:p>
          <a:p>
            <a:pPr marL="0" lvl="1">
              <a:lnSpc>
                <a:spcPct val="80000"/>
              </a:lnSpc>
            </a:pPr>
            <a:r>
              <a:rPr lang="en-GB" altLang="zh-TW" sz="800" dirty="0"/>
              <a:t>And of course, PQC benefits from all the features and benefits of our award-winning platform and I’ll talk about these later on.</a:t>
            </a:r>
          </a:p>
          <a:p>
            <a:pPr>
              <a:lnSpc>
                <a:spcPct val="80000"/>
              </a:lnSpc>
            </a:pPr>
            <a:endParaRPr lang="en-US" altLang="zh-TW" sz="800" dirty="0"/>
          </a:p>
        </p:txBody>
      </p:sp>
      <p:sp>
        <p:nvSpPr>
          <p:cNvPr id="75780" name="Slide Number Placeholder 3">
            <a:extLst>
              <a:ext uri="{FF2B5EF4-FFF2-40B4-BE49-F238E27FC236}">
                <a16:creationId xmlns="" xmlns:a16="http://schemas.microsoft.com/office/drawing/2014/main" id="{9135FC40-4675-077E-915D-F7DFA1E451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75EA3580-6389-43FB-A95F-02A04670E6CB}" type="slidenum">
              <a:rPr kumimoji="0" lang="en-US" altLang="zh-TW" sz="1200">
                <a:ea typeface="ＭＳ Ｐゴシック" panose="020B0600070205080204" pitchFamily="34" charset="-128"/>
              </a:rPr>
              <a:pPr/>
              <a:t>22</a:t>
            </a:fld>
            <a:endParaRPr kumimoji="0" lang="en-US" altLang="zh-TW" sz="1200"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 xmlns:a16="http://schemas.microsoft.com/office/drawing/2014/main" id="{3A97899D-C05C-A2BC-4CEF-4E03F7302C69}"/>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 xmlns:a16="http://schemas.microsoft.com/office/drawing/2014/main" id="{78C1B0B1-8C8B-253E-2E2A-537F35395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nSpc>
                <a:spcPct val="80000"/>
              </a:lnSpc>
            </a:pPr>
            <a:r>
              <a:rPr lang="en-GB" altLang="zh-TW" sz="800" dirty="0"/>
              <a:t>Through the bundling of over 25 databases, there are well above 160 disciplines represented in PQC. </a:t>
            </a:r>
          </a:p>
          <a:p>
            <a:pPr marL="0" lvl="1">
              <a:lnSpc>
                <a:spcPct val="80000"/>
              </a:lnSpc>
            </a:pPr>
            <a:endParaRPr lang="en-GB" altLang="zh-TW" sz="800" dirty="0"/>
          </a:p>
          <a:p>
            <a:pPr marL="0" lvl="1">
              <a:lnSpc>
                <a:spcPct val="80000"/>
              </a:lnSpc>
            </a:pPr>
            <a:r>
              <a:rPr lang="en-GB" altLang="zh-TW" sz="800" dirty="0"/>
              <a:t>In terms of content, we’re talking nearly 13,000 periodical titles </a:t>
            </a:r>
            <a:r>
              <a:rPr lang="en-GB" altLang="zh-TW" sz="800" b="1" dirty="0"/>
              <a:t>AND</a:t>
            </a:r>
            <a:r>
              <a:rPr lang="en-GB" altLang="zh-TW" sz="800" dirty="0"/>
              <a:t> a very broad collection of dissertations, working papers, industry and market research reports, videos, cultural competency reports, books, and more, addressing the needs of most researchers through the scholarly research cycle. So ensure your customers are aware of both the scholarly resources as well as the trade and professional tools available in PQC.</a:t>
            </a:r>
          </a:p>
          <a:p>
            <a:pPr marL="0" lvl="1">
              <a:lnSpc>
                <a:spcPct val="80000"/>
              </a:lnSpc>
            </a:pPr>
            <a:endParaRPr lang="en-GB" altLang="zh-TW" sz="800" dirty="0"/>
          </a:p>
          <a:p>
            <a:pPr marL="0" lvl="1">
              <a:lnSpc>
                <a:spcPct val="80000"/>
              </a:lnSpc>
            </a:pPr>
            <a:r>
              <a:rPr lang="en-GB" altLang="zh-TW" sz="800" dirty="0"/>
              <a:t>And of course, PQC benefits from all the features and benefits of our award-winning platform and I’ll talk about these later on.</a:t>
            </a:r>
          </a:p>
          <a:p>
            <a:pPr>
              <a:lnSpc>
                <a:spcPct val="80000"/>
              </a:lnSpc>
            </a:pPr>
            <a:endParaRPr lang="en-US" altLang="zh-TW" sz="800" dirty="0"/>
          </a:p>
        </p:txBody>
      </p:sp>
      <p:sp>
        <p:nvSpPr>
          <p:cNvPr id="75780" name="Slide Number Placeholder 3">
            <a:extLst>
              <a:ext uri="{FF2B5EF4-FFF2-40B4-BE49-F238E27FC236}">
                <a16:creationId xmlns="" xmlns:a16="http://schemas.microsoft.com/office/drawing/2014/main" id="{9135FC40-4675-077E-915D-F7DFA1E451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75EA3580-6389-43FB-A95F-02A04670E6CB}" type="slidenum">
              <a:rPr kumimoji="0" lang="en-US" altLang="zh-TW" sz="1200">
                <a:ea typeface="ＭＳ Ｐゴシック" panose="020B0600070205080204" pitchFamily="34" charset="-128"/>
              </a:rPr>
              <a:pPr/>
              <a:t>23</a:t>
            </a:fld>
            <a:endParaRPr kumimoji="0" lang="en-US" altLang="zh-TW" sz="1200"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 xmlns:a16="http://schemas.microsoft.com/office/drawing/2014/main" id="{ABC5F603-E41F-E2D7-64B2-F9A614FBAB26}"/>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 xmlns:a16="http://schemas.microsoft.com/office/drawing/2014/main" id="{8B90D998-CEF2-9F35-5052-74BE987C8FBD}"/>
              </a:ext>
            </a:extLst>
          </p:cNvPr>
          <p:cNvSpPr>
            <a:spLocks noGrp="1"/>
          </p:cNvSpPr>
          <p:nvPr>
            <p:ph type="body" idx="1"/>
          </p:nvPr>
        </p:nvSpPr>
        <p:spPr bwMode="auto"/>
        <p:txBody>
          <a:bodyPr wrap="square" numCol="1" anchor="t" anchorCtr="0" compatLnSpc="1">
            <a:prstTxWarp prst="textNoShape">
              <a:avLst/>
            </a:prstTxWarp>
            <a:normAutofit fontScale="85000" lnSpcReduction="20000"/>
          </a:bodyPr>
          <a:lstStyle/>
          <a:p>
            <a:pPr eaLnBrk="1" hangingPunct="1">
              <a:spcBef>
                <a:spcPct val="0"/>
              </a:spcBef>
              <a:defRPr/>
            </a:pPr>
            <a:r>
              <a:rPr lang="en-GB" altLang="zh-TW" sz="800"/>
              <a:t>Our approach to scholarly content is more holistic and comprehensive than our competitors’. Scholarly journals remain key but add in working papers, dissertations and conference proceedings and our FT results grow dramatically.</a:t>
            </a:r>
            <a:endParaRPr lang="en-US" altLang="zh-TW" sz="800"/>
          </a:p>
          <a:p>
            <a:pPr eaLnBrk="1" hangingPunct="1">
              <a:spcBef>
                <a:spcPct val="0"/>
              </a:spcBef>
              <a:defRPr/>
            </a:pPr>
            <a:endParaRPr lang="en-US" altLang="zh-TW" sz="800"/>
          </a:p>
          <a:p>
            <a:pPr eaLnBrk="1" hangingPunct="1">
              <a:spcBef>
                <a:spcPct val="0"/>
              </a:spcBef>
              <a:defRPr/>
            </a:pPr>
            <a:r>
              <a:rPr lang="en-US" altLang="zh-TW" sz="800"/>
              <a:t>The Social Science Research Network (SSRN) is devoted to the dissemination of social science research worldwide. It encourages the early distribution of research results by publishing drafts (working papers) of top quality research papers from around the world. These papers are unique to PQ in aggregation. Working papers are published works that may or may not be already accepted for publication in a journal.  They contain an early glimpse into research results. Sometimes the authors choose NOT to publish their work beyond a working paper and sometimes they are made available in advance of publication – sometimes 2-3 years – of their publication in a journal (they are accepted, but not published yet due to the lag time of journals).  Sometimes these are post-conference papers but prior to publication. Importance is that they give the leading edge thoughts and early indicators of research results.</a:t>
            </a:r>
          </a:p>
          <a:p>
            <a:pPr eaLnBrk="1" hangingPunct="1">
              <a:spcBef>
                <a:spcPct val="0"/>
              </a:spcBef>
              <a:defRPr/>
            </a:pPr>
            <a:endParaRPr lang="en-US" altLang="zh-TW" sz="800"/>
          </a:p>
          <a:p>
            <a:pPr>
              <a:spcBef>
                <a:spcPts val="400"/>
              </a:spcBef>
              <a:defRPr/>
            </a:pPr>
            <a:r>
              <a:rPr lang="en-US" altLang="zh-TW" sz="800"/>
              <a:t>PQC has a growing collection of business cases from leading collections (HBR, Ivey, Darden, etc). These enhance the connection between library research collections and the classroom as users can identify cases relevant to their field of study.</a:t>
            </a:r>
          </a:p>
          <a:p>
            <a:pPr>
              <a:spcBef>
                <a:spcPts val="400"/>
              </a:spcBef>
              <a:defRPr/>
            </a:pPr>
            <a:endParaRPr lang="en-US" altLang="zh-TW" sz="800" b="1"/>
          </a:p>
          <a:p>
            <a:pPr>
              <a:spcBef>
                <a:spcPts val="400"/>
              </a:spcBef>
              <a:defRPr/>
            </a:pPr>
            <a:r>
              <a:rPr lang="en-US" altLang="zh-TW" sz="800" b="1"/>
              <a:t>Over</a:t>
            </a:r>
            <a:r>
              <a:rPr lang="en-US" altLang="zh-TW" sz="800"/>
              <a:t> </a:t>
            </a:r>
            <a:r>
              <a:rPr lang="en-US" altLang="zh-TW" sz="800" b="1">
                <a:solidFill>
                  <a:srgbClr val="C00000"/>
                </a:solidFill>
              </a:rPr>
              <a:t>400 </a:t>
            </a:r>
            <a:r>
              <a:rPr lang="en-US" altLang="zh-TW" sz="800" b="1"/>
              <a:t>full-text business cases:</a:t>
            </a:r>
            <a:endParaRPr lang="en-US" altLang="zh-TW" sz="800"/>
          </a:p>
          <a:p>
            <a:pPr lvl="1">
              <a:spcBef>
                <a:spcPts val="400"/>
              </a:spcBef>
              <a:buFontTx/>
              <a:buChar char="•"/>
              <a:defRPr/>
            </a:pPr>
            <a:r>
              <a:rPr lang="en-GB" altLang="zh-TW" sz="800"/>
              <a:t>International Journal of Case Research</a:t>
            </a:r>
          </a:p>
          <a:p>
            <a:pPr lvl="1">
              <a:spcBef>
                <a:spcPts val="400"/>
              </a:spcBef>
              <a:buFontTx/>
              <a:buChar char="•"/>
              <a:defRPr/>
            </a:pPr>
            <a:r>
              <a:rPr lang="en-GB" altLang="zh-TW" sz="800"/>
              <a:t>Idea Group (IGI) Collection (300+)</a:t>
            </a:r>
          </a:p>
          <a:p>
            <a:pPr lvl="1">
              <a:spcBef>
                <a:spcPts val="400"/>
              </a:spcBef>
              <a:buFontTx/>
              <a:buChar char="•"/>
              <a:defRPr/>
            </a:pPr>
            <a:r>
              <a:rPr lang="en-GB" altLang="zh-TW" sz="800"/>
              <a:t>HEC Montreal Collection</a:t>
            </a:r>
          </a:p>
          <a:p>
            <a:pPr>
              <a:spcBef>
                <a:spcPts val="400"/>
              </a:spcBef>
              <a:defRPr/>
            </a:pPr>
            <a:endParaRPr lang="en-GB" altLang="zh-TW" sz="800"/>
          </a:p>
          <a:p>
            <a:pPr>
              <a:spcBef>
                <a:spcPts val="400"/>
              </a:spcBef>
              <a:defRPr/>
            </a:pPr>
            <a:r>
              <a:rPr lang="en-GB" altLang="zh-TW" sz="800" b="1"/>
              <a:t>Over</a:t>
            </a:r>
            <a:r>
              <a:rPr lang="en-GB" altLang="zh-TW" sz="800" b="1">
                <a:solidFill>
                  <a:srgbClr val="C00000"/>
                </a:solidFill>
              </a:rPr>
              <a:t> 6,000 </a:t>
            </a:r>
            <a:r>
              <a:rPr lang="en-GB" altLang="zh-TW" sz="800" b="1"/>
              <a:t>A&amp;I business cases from:</a:t>
            </a:r>
            <a:endParaRPr lang="en-US" altLang="zh-TW" sz="800" b="1"/>
          </a:p>
          <a:p>
            <a:pPr lvl="1">
              <a:lnSpc>
                <a:spcPct val="80000"/>
              </a:lnSpc>
              <a:spcBef>
                <a:spcPts val="400"/>
              </a:spcBef>
              <a:buFontTx/>
              <a:buChar char="•"/>
              <a:defRPr/>
            </a:pPr>
            <a:r>
              <a:rPr lang="en-US" altLang="zh-TW" sz="800"/>
              <a:t>Harvard Business Review</a:t>
            </a:r>
          </a:p>
          <a:p>
            <a:pPr lvl="1">
              <a:lnSpc>
                <a:spcPct val="80000"/>
              </a:lnSpc>
              <a:spcBef>
                <a:spcPts val="400"/>
              </a:spcBef>
              <a:buFontTx/>
              <a:buChar char="•"/>
              <a:defRPr/>
            </a:pPr>
            <a:r>
              <a:rPr lang="en-US" altLang="zh-TW" sz="800"/>
              <a:t>Ivey</a:t>
            </a:r>
          </a:p>
          <a:p>
            <a:pPr lvl="1">
              <a:lnSpc>
                <a:spcPct val="80000"/>
              </a:lnSpc>
              <a:spcBef>
                <a:spcPts val="400"/>
              </a:spcBef>
              <a:buFontTx/>
              <a:buChar char="•"/>
              <a:defRPr/>
            </a:pPr>
            <a:r>
              <a:rPr lang="en-US" altLang="zh-TW" sz="800"/>
              <a:t>Thunderbird</a:t>
            </a:r>
          </a:p>
          <a:p>
            <a:pPr lvl="1">
              <a:lnSpc>
                <a:spcPct val="80000"/>
              </a:lnSpc>
              <a:spcBef>
                <a:spcPts val="400"/>
              </a:spcBef>
              <a:buFontTx/>
              <a:buChar char="•"/>
              <a:defRPr/>
            </a:pPr>
            <a:r>
              <a:rPr lang="en-US" altLang="zh-TW" sz="800"/>
              <a:t>Idea Group</a:t>
            </a:r>
          </a:p>
          <a:p>
            <a:pPr lvl="1">
              <a:lnSpc>
                <a:spcPct val="80000"/>
              </a:lnSpc>
              <a:spcBef>
                <a:spcPts val="400"/>
              </a:spcBef>
              <a:buFontTx/>
              <a:buChar char="•"/>
              <a:defRPr/>
            </a:pPr>
            <a:r>
              <a:rPr lang="en-US" altLang="zh-TW" sz="800"/>
              <a:t>Darden</a:t>
            </a:r>
          </a:p>
          <a:p>
            <a:pPr lvl="1">
              <a:lnSpc>
                <a:spcPct val="80000"/>
              </a:lnSpc>
              <a:spcBef>
                <a:spcPts val="400"/>
              </a:spcBef>
              <a:buFontTx/>
              <a:buChar char="•"/>
              <a:defRPr/>
            </a:pPr>
            <a:r>
              <a:rPr lang="en-GB" altLang="zh-TW" sz="800"/>
              <a:t>Case Research Journal </a:t>
            </a:r>
            <a:r>
              <a:rPr lang="en-GB" altLang="zh-TW" sz="800" i="1"/>
              <a:t>– </a:t>
            </a:r>
            <a:r>
              <a:rPr lang="en-GB" altLang="zh-TW" sz="800" b="1">
                <a:solidFill>
                  <a:srgbClr val="C00000"/>
                </a:solidFill>
                <a:cs typeface="Arial" panose="020B0604020202020204" pitchFamily="34" charset="0"/>
              </a:rPr>
              <a:t>NEW</a:t>
            </a:r>
          </a:p>
          <a:p>
            <a:pPr lvl="1">
              <a:lnSpc>
                <a:spcPct val="80000"/>
              </a:lnSpc>
              <a:spcBef>
                <a:spcPts val="400"/>
              </a:spcBef>
              <a:buFontTx/>
              <a:buChar char="•"/>
              <a:defRPr/>
            </a:pPr>
            <a:endParaRPr lang="en-GB" altLang="zh-TW" sz="800" b="1">
              <a:solidFill>
                <a:srgbClr val="C00000"/>
              </a:solidFill>
              <a:cs typeface="Arial" panose="020B0604020202020204" pitchFamily="34" charset="0"/>
            </a:endParaRPr>
          </a:p>
          <a:p>
            <a:pPr lvl="1">
              <a:lnSpc>
                <a:spcPct val="90000"/>
              </a:lnSpc>
              <a:spcBef>
                <a:spcPct val="20000"/>
              </a:spcBef>
              <a:defRPr/>
            </a:pPr>
            <a:r>
              <a:rPr lang="en-US" altLang="zh-TW" sz="800" b="1">
                <a:cs typeface="Arial" panose="020B0604020202020204" pitchFamily="34" charset="0"/>
              </a:rPr>
              <a:t>Unique to PQ, the Dissertations are an important part of research because they:</a:t>
            </a:r>
          </a:p>
          <a:p>
            <a:pPr marL="912813" lvl="3" indent="-455613">
              <a:lnSpc>
                <a:spcPct val="90000"/>
              </a:lnSpc>
              <a:spcBef>
                <a:spcPts val="400"/>
              </a:spcBef>
              <a:buFontTx/>
              <a:buChar char="•"/>
              <a:defRPr/>
            </a:pPr>
            <a:r>
              <a:rPr lang="en-US" altLang="zh-TW" sz="800">
                <a:cs typeface="Arial" panose="020B0604020202020204" pitchFamily="34" charset="0"/>
              </a:rPr>
              <a:t>Provide in-depth scholarly examples of subject analysis for those practicing or studying a related topic, discipline or field</a:t>
            </a:r>
          </a:p>
          <a:p>
            <a:pPr marL="912813" lvl="3" indent="-455613">
              <a:lnSpc>
                <a:spcPct val="90000"/>
              </a:lnSpc>
              <a:spcBef>
                <a:spcPts val="400"/>
              </a:spcBef>
              <a:buFontTx/>
              <a:buChar char="•"/>
              <a:defRPr/>
            </a:pPr>
            <a:r>
              <a:rPr lang="en-US" altLang="zh-TW" sz="800">
                <a:cs typeface="Arial" panose="020B0604020202020204" pitchFamily="34" charset="0"/>
              </a:rPr>
              <a:t>Deliver recommendations and findings that may not be published anywhere else</a:t>
            </a:r>
          </a:p>
          <a:p>
            <a:pPr marL="912813" lvl="3" indent="-455613">
              <a:lnSpc>
                <a:spcPct val="90000"/>
              </a:lnSpc>
              <a:spcBef>
                <a:spcPts val="400"/>
              </a:spcBef>
              <a:buFontTx/>
              <a:buChar char="•"/>
              <a:defRPr/>
            </a:pPr>
            <a:r>
              <a:rPr lang="en-US" altLang="zh-TW" sz="800">
                <a:cs typeface="Arial" panose="020B0604020202020204" pitchFamily="34" charset="0"/>
              </a:rPr>
              <a:t>Have already been judged as original and significant contributions by Academic peers</a:t>
            </a:r>
          </a:p>
          <a:p>
            <a:pPr marL="912813" lvl="3" indent="-455613">
              <a:lnSpc>
                <a:spcPct val="90000"/>
              </a:lnSpc>
              <a:spcBef>
                <a:spcPts val="400"/>
              </a:spcBef>
              <a:defRPr/>
            </a:pPr>
            <a:endParaRPr lang="en-US" altLang="zh-TW" sz="800">
              <a:cs typeface="Arial" panose="020B0604020202020204" pitchFamily="34" charset="0"/>
            </a:endParaRPr>
          </a:p>
          <a:p>
            <a:pPr>
              <a:buFontTx/>
              <a:buChar char="•"/>
              <a:defRPr/>
            </a:pPr>
            <a:r>
              <a:rPr lang="en-US" altLang="zh-TW" sz="800" b="1">
                <a:cs typeface="Arial" panose="020B0604020202020204" pitchFamily="34" charset="0"/>
              </a:rPr>
              <a:t>Over</a:t>
            </a:r>
            <a:r>
              <a:rPr lang="en-US" altLang="zh-TW" sz="800">
                <a:cs typeface="Arial" panose="020B0604020202020204" pitchFamily="34" charset="0"/>
              </a:rPr>
              <a:t> </a:t>
            </a:r>
            <a:r>
              <a:rPr lang="en-US" altLang="zh-TW" sz="800" b="1">
                <a:solidFill>
                  <a:srgbClr val="C00000"/>
                </a:solidFill>
                <a:cs typeface="Arial" panose="020B0604020202020204" pitchFamily="34" charset="0"/>
              </a:rPr>
              <a:t>34,000</a:t>
            </a:r>
            <a:r>
              <a:rPr lang="en-US" altLang="zh-TW" sz="800">
                <a:solidFill>
                  <a:srgbClr val="C00000"/>
                </a:solidFill>
                <a:cs typeface="Arial" panose="020B0604020202020204" pitchFamily="34" charset="0"/>
              </a:rPr>
              <a:t> </a:t>
            </a:r>
            <a:r>
              <a:rPr lang="en-US" altLang="zh-TW" sz="800">
                <a:cs typeface="Arial" panose="020B0604020202020204" pitchFamily="34" charset="0"/>
              </a:rPr>
              <a:t>– and </a:t>
            </a:r>
            <a:r>
              <a:rPr lang="en-US" altLang="zh-TW" sz="800" i="1">
                <a:cs typeface="Arial" panose="020B0604020202020204" pitchFamily="34" charset="0"/>
              </a:rPr>
              <a:t>growing</a:t>
            </a:r>
          </a:p>
          <a:p>
            <a:pPr>
              <a:buFontTx/>
              <a:buChar char="•"/>
              <a:defRPr/>
            </a:pPr>
            <a:r>
              <a:rPr lang="en-US" altLang="zh-TW" sz="800"/>
              <a:t>T</a:t>
            </a:r>
            <a:r>
              <a:rPr lang="en-GB" altLang="zh-TW" sz="800"/>
              <a:t>he central source for doctoral dissertations and master’s theses</a:t>
            </a:r>
          </a:p>
          <a:p>
            <a:pPr>
              <a:buFontTx/>
              <a:buChar char="•"/>
              <a:defRPr/>
            </a:pPr>
            <a:r>
              <a:rPr lang="en-US" altLang="zh-TW" sz="800"/>
              <a:t>From over 1,000 colleges and universities worldwide</a:t>
            </a:r>
          </a:p>
          <a:p>
            <a:pPr>
              <a:buFontTx/>
              <a:buChar char="•"/>
              <a:defRPr/>
            </a:pPr>
            <a:r>
              <a:rPr lang="en-US" altLang="zh-TW" sz="800"/>
              <a:t>From 1962 forward</a:t>
            </a:r>
          </a:p>
          <a:p>
            <a:pPr>
              <a:buFontTx/>
              <a:buChar char="•"/>
              <a:defRPr/>
            </a:pPr>
            <a:r>
              <a:rPr lang="en-GB" altLang="zh-TW" sz="800">
                <a:solidFill>
                  <a:srgbClr val="C00000"/>
                </a:solidFill>
              </a:rPr>
              <a:t>Over 3,000 added in 2009</a:t>
            </a:r>
          </a:p>
          <a:p>
            <a:pPr lvl="1">
              <a:spcBef>
                <a:spcPts val="425"/>
              </a:spcBef>
              <a:defRPr/>
            </a:pPr>
            <a:endParaRPr lang="en-US" altLang="zh-TW" sz="800"/>
          </a:p>
          <a:p>
            <a:pPr>
              <a:defRPr/>
            </a:pPr>
            <a:endParaRPr lang="en-US" altLang="zh-TW" sz="800"/>
          </a:p>
        </p:txBody>
      </p:sp>
      <p:sp>
        <p:nvSpPr>
          <p:cNvPr id="81924" name="Slide Number Placeholder 3">
            <a:extLst>
              <a:ext uri="{FF2B5EF4-FFF2-40B4-BE49-F238E27FC236}">
                <a16:creationId xmlns="" xmlns:a16="http://schemas.microsoft.com/office/drawing/2014/main" id="{CE54E3EB-4DB8-5D41-C1A3-9812229FA9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1A00D900-1548-4204-951D-C24A2B4B39CB}" type="slidenum">
              <a:rPr kumimoji="0" lang="en-US" altLang="zh-TW" sz="1200">
                <a:ea typeface="ＭＳ Ｐゴシック" panose="020B0600070205080204" pitchFamily="34" charset="-128"/>
              </a:rPr>
              <a:pPr/>
              <a:t>25</a:t>
            </a:fld>
            <a:endParaRPr kumimoji="0" lang="en-US" altLang="zh-TW" sz="120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 xmlns:a16="http://schemas.microsoft.com/office/drawing/2014/main" id="{CDC4AD1C-2294-582D-4EE1-2A15F1499D1E}"/>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 xmlns:a16="http://schemas.microsoft.com/office/drawing/2014/main" id="{6E0C1430-8CB7-50E3-2E66-13E8FB4851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 xmlns:a16="http://schemas.microsoft.com/office/drawing/2014/main" id="{EE1ED905-003A-C252-F0C9-4E4918598B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C650D804-3292-4482-8F0B-35ABC0B55854}" type="slidenum">
              <a:rPr kumimoji="0" lang="en-US" altLang="zh-TW" sz="1200">
                <a:ea typeface="ＭＳ Ｐゴシック" panose="020B0600070205080204" pitchFamily="34" charset="-128"/>
              </a:rPr>
              <a:pPr/>
              <a:t>26</a:t>
            </a:fld>
            <a:endParaRPr kumimoji="0" lang="en-US" altLang="zh-TW" sz="120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C52074D-D12B-9FFA-03A3-B4B460A21EB8}"/>
            </a:ext>
          </a:extLst>
        </p:cNvPr>
        <p:cNvGrpSpPr/>
        <p:nvPr/>
      </p:nvGrpSpPr>
      <p:grpSpPr>
        <a:xfrm>
          <a:off x="0" y="0"/>
          <a:ext cx="0" cy="0"/>
          <a:chOff x="0" y="0"/>
          <a:chExt cx="0" cy="0"/>
        </a:xfrm>
      </p:grpSpPr>
      <p:sp>
        <p:nvSpPr>
          <p:cNvPr id="82946" name="Slide Image Placeholder 1">
            <a:extLst>
              <a:ext uri="{FF2B5EF4-FFF2-40B4-BE49-F238E27FC236}">
                <a16:creationId xmlns="" xmlns:a16="http://schemas.microsoft.com/office/drawing/2014/main" id="{3428BFB7-CF3D-7EE2-3E11-26999101004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 xmlns:a16="http://schemas.microsoft.com/office/drawing/2014/main" id="{B3DFCC75-0E1F-14F2-38EA-196CB1F664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a:p>
        </p:txBody>
      </p:sp>
      <p:sp>
        <p:nvSpPr>
          <p:cNvPr id="82948" name="Slide Number Placeholder 3">
            <a:extLst>
              <a:ext uri="{FF2B5EF4-FFF2-40B4-BE49-F238E27FC236}">
                <a16:creationId xmlns="" xmlns:a16="http://schemas.microsoft.com/office/drawing/2014/main" id="{1D4C45BC-5B1F-59C9-6416-AEEAA36962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1DC67B68-E344-4FFF-8B05-FA31314FE1FC}" type="slidenum">
              <a:rPr kumimoji="0" lang="en-US" altLang="zh-TW" sz="1200">
                <a:ea typeface="ＭＳ Ｐゴシック" panose="020B0600070205080204" pitchFamily="34" charset="-128"/>
              </a:rPr>
              <a:pPr/>
              <a:t>27</a:t>
            </a:fld>
            <a:endParaRPr kumimoji="0" lang="en-US" altLang="zh-TW" sz="1200">
              <a:ea typeface="ＭＳ Ｐゴシック" panose="020B0600070205080204" pitchFamily="34" charset="-128"/>
            </a:endParaRPr>
          </a:p>
        </p:txBody>
      </p:sp>
    </p:spTree>
    <p:extLst>
      <p:ext uri="{BB962C8B-B14F-4D97-AF65-F5344CB8AC3E}">
        <p14:creationId xmlns:p14="http://schemas.microsoft.com/office/powerpoint/2010/main" val="64956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 xmlns:a16="http://schemas.microsoft.com/office/drawing/2014/main" id="{10272D32-27C7-411A-14C6-9332CDFF93E4}"/>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 xmlns:a16="http://schemas.microsoft.com/office/drawing/2014/main" id="{0E9C877A-7736-992C-CCA7-D681AC6B8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a:p>
        </p:txBody>
      </p:sp>
      <p:sp>
        <p:nvSpPr>
          <p:cNvPr id="95236" name="Slide Number Placeholder 3">
            <a:extLst>
              <a:ext uri="{FF2B5EF4-FFF2-40B4-BE49-F238E27FC236}">
                <a16:creationId xmlns="" xmlns:a16="http://schemas.microsoft.com/office/drawing/2014/main" id="{2A588818-CE45-E673-9DBD-EDF1C54850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3CE4078D-2332-4ABD-9D0D-4D716F277AAF}" type="slidenum">
              <a:rPr kumimoji="0" lang="en-US" altLang="zh-TW" sz="1200">
                <a:ea typeface="ＭＳ Ｐゴシック" panose="020B0600070205080204" pitchFamily="34" charset="-128"/>
              </a:rPr>
              <a:pPr/>
              <a:t>28</a:t>
            </a:fld>
            <a:endParaRPr kumimoji="0" lang="en-US" altLang="zh-TW" sz="12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E47F18-A94B-4C1A-B70B-E277C381D747}" type="slidenum">
              <a:rPr lang="en-US" altLang="zh-TW" smtClean="0"/>
              <a:pPr/>
              <a:t>30</a:t>
            </a:fld>
            <a:endParaRPr lang="en-US" altLang="zh-TW"/>
          </a:p>
        </p:txBody>
      </p:sp>
    </p:spTree>
    <p:extLst>
      <p:ext uri="{BB962C8B-B14F-4D97-AF65-F5344CB8AC3E}">
        <p14:creationId xmlns:p14="http://schemas.microsoft.com/office/powerpoint/2010/main" val="419084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E47F18-A94B-4C1A-B70B-E277C381D747}" type="slidenum">
              <a:rPr lang="en-US" altLang="zh-TW" smtClean="0"/>
              <a:pPr/>
              <a:t>31</a:t>
            </a:fld>
            <a:endParaRPr lang="en-US" altLang="zh-TW"/>
          </a:p>
        </p:txBody>
      </p:sp>
    </p:spTree>
    <p:extLst>
      <p:ext uri="{BB962C8B-B14F-4D97-AF65-F5344CB8AC3E}">
        <p14:creationId xmlns:p14="http://schemas.microsoft.com/office/powerpoint/2010/main" val="339699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11</a:t>
            </a:fld>
            <a:endParaRPr lang="en-US" dirty="0"/>
          </a:p>
        </p:txBody>
      </p:sp>
    </p:spTree>
    <p:extLst>
      <p:ext uri="{BB962C8B-B14F-4D97-AF65-F5344CB8AC3E}">
        <p14:creationId xmlns:p14="http://schemas.microsoft.com/office/powerpoint/2010/main" val="232369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a:extLst>
              <a:ext uri="{FF2B5EF4-FFF2-40B4-BE49-F238E27FC236}">
                <a16:creationId xmlns="" xmlns:a16="http://schemas.microsoft.com/office/drawing/2014/main" id="{5E799657-5A8E-EF31-28EA-0CC1A92EC6EA}"/>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a:extLst>
              <a:ext uri="{FF2B5EF4-FFF2-40B4-BE49-F238E27FC236}">
                <a16:creationId xmlns="" xmlns:a16="http://schemas.microsoft.com/office/drawing/2014/main" id="{73720EEA-A140-134F-2788-836F0857F1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a:t>WHO Technical Reports Series -</a:t>
            </a:r>
            <a:endParaRPr lang="zh-TW" altLang="zh-TW" dirty="0"/>
          </a:p>
          <a:p>
            <a:r>
              <a:rPr lang="zh-TW" altLang="zh-TW" dirty="0"/>
              <a:t>國際衛生組織最專業的醫療科技報導！ </a:t>
            </a:r>
          </a:p>
          <a:p>
            <a:r>
              <a:rPr lang="zh-TW" altLang="zh-TW" dirty="0"/>
              <a:t>本技術報告為國際衛生組織針對某些特選的衛生或醫療問題，委託一組專家達成最佳解決方案形成的共識叢書，並常與專業會議共同發表研究成果。</a:t>
            </a:r>
          </a:p>
          <a:p>
            <a:endParaRPr lang="zh-TW" altLang="en-US" dirty="0"/>
          </a:p>
        </p:txBody>
      </p:sp>
      <p:sp>
        <p:nvSpPr>
          <p:cNvPr id="99332" name="投影片編號版面配置區 3">
            <a:extLst>
              <a:ext uri="{FF2B5EF4-FFF2-40B4-BE49-F238E27FC236}">
                <a16:creationId xmlns="" xmlns:a16="http://schemas.microsoft.com/office/drawing/2014/main" id="{CA28ACAD-C511-92F9-69CA-05CC7DD551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E16D8EEE-3EC6-4305-B861-1849B0020C84}" type="slidenum">
              <a:rPr kumimoji="0" lang="en-US" altLang="zh-TW" sz="1200">
                <a:ea typeface="ＭＳ Ｐゴシック" panose="020B0600070205080204" pitchFamily="34" charset="-128"/>
              </a:rPr>
              <a:pPr/>
              <a:t>32</a:t>
            </a:fld>
            <a:endParaRPr kumimoji="0" lang="en-US" altLang="zh-TW" sz="120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9B31569-D756-6FCB-55CD-733F79914E76}"/>
            </a:ext>
          </a:extLst>
        </p:cNvPr>
        <p:cNvGrpSpPr/>
        <p:nvPr/>
      </p:nvGrpSpPr>
      <p:grpSpPr>
        <a:xfrm>
          <a:off x="0" y="0"/>
          <a:ext cx="0" cy="0"/>
          <a:chOff x="0" y="0"/>
          <a:chExt cx="0" cy="0"/>
        </a:xfrm>
      </p:grpSpPr>
      <p:sp>
        <p:nvSpPr>
          <p:cNvPr id="100354" name="投影片圖像版面配置區 1">
            <a:extLst>
              <a:ext uri="{FF2B5EF4-FFF2-40B4-BE49-F238E27FC236}">
                <a16:creationId xmlns="" xmlns:a16="http://schemas.microsoft.com/office/drawing/2014/main" id="{146A5ADC-5C8C-61A8-EDBD-9F87DD2C2443}"/>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a:extLst>
              <a:ext uri="{FF2B5EF4-FFF2-40B4-BE49-F238E27FC236}">
                <a16:creationId xmlns="" xmlns:a16="http://schemas.microsoft.com/office/drawing/2014/main" id="{214A71C8-070B-C93D-96EB-65D8D14F2E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a:t>Impact Factor (IF)</a:t>
            </a:r>
            <a:r>
              <a:rPr lang="zh-TW" altLang="en-US" dirty="0"/>
              <a:t>：期刊影響係數</a:t>
            </a:r>
          </a:p>
          <a:p>
            <a:r>
              <a:rPr lang="zh-TW" altLang="en-US" dirty="0"/>
              <a:t>期刊影響係數是指該刊前兩年發表的文獻在當年的平均被引用次數。刊物的影響係數越高，表示刊載的文獻被引用率越高，代表這些文獻報導的研究成果影響力大，反映出該刊物的高學術水準。學術論文作者可根據期刊的影響係數排名，決定投稿方向。</a:t>
            </a:r>
            <a:r>
              <a:rPr lang="en-US" altLang="zh-TW" dirty="0"/>
              <a:t/>
            </a:r>
            <a:br>
              <a:rPr lang="en-US" altLang="zh-TW" dirty="0"/>
            </a:br>
            <a:r>
              <a:rPr lang="en-US" altLang="zh-TW" dirty="0"/>
              <a:t/>
            </a:r>
            <a:br>
              <a:rPr lang="en-US" altLang="zh-TW" dirty="0"/>
            </a:br>
            <a:r>
              <a:rPr lang="en-US" altLang="zh-TW" dirty="0"/>
              <a:t>Journal Citation Indicator</a:t>
            </a:r>
            <a:r>
              <a:rPr lang="zh-TW" altLang="en-US" dirty="0"/>
              <a:t>是以文章為基礎，計算個別文章的</a:t>
            </a:r>
            <a:r>
              <a:rPr lang="en-US" altLang="zh-TW" dirty="0"/>
              <a:t>Category Normalized Citation Impact(CNCI)</a:t>
            </a:r>
            <a:r>
              <a:rPr lang="zh-TW" altLang="en-US" dirty="0"/>
              <a:t>，加總所有文章的</a:t>
            </a:r>
            <a:r>
              <a:rPr lang="en-US" altLang="zh-TW" dirty="0"/>
              <a:t>CNCI</a:t>
            </a:r>
            <a:r>
              <a:rPr lang="zh-TW" altLang="en-US" dirty="0"/>
              <a:t>，最後再取其平均值，即為該期刊的</a:t>
            </a:r>
            <a:r>
              <a:rPr lang="en-US" altLang="zh-TW" dirty="0"/>
              <a:t>Journal Citation Indicator</a:t>
            </a:r>
            <a:r>
              <a:rPr lang="zh-TW" altLang="en-US" dirty="0"/>
              <a:t>；而個別文章的</a:t>
            </a:r>
            <a:r>
              <a:rPr lang="en-US" altLang="zh-TW" dirty="0"/>
              <a:t>CNCI</a:t>
            </a:r>
            <a:r>
              <a:rPr lang="zh-TW" altLang="en-US" dirty="0"/>
              <a:t>為該文章引用與全球基期</a:t>
            </a:r>
            <a:r>
              <a:rPr lang="en-US" altLang="zh-TW" dirty="0"/>
              <a:t>(global baseline)</a:t>
            </a:r>
            <a:r>
              <a:rPr lang="zh-TW" altLang="en-US" dirty="0"/>
              <a:t>的比值，例如</a:t>
            </a:r>
            <a:r>
              <a:rPr lang="en-US" altLang="zh-TW" dirty="0"/>
              <a:t>1.0</a:t>
            </a:r>
            <a:r>
              <a:rPr lang="zh-TW" altLang="en-US" dirty="0"/>
              <a:t>，表示其引用影響與世界平均相同，大於</a:t>
            </a:r>
            <a:r>
              <a:rPr lang="en-US" altLang="zh-TW" dirty="0"/>
              <a:t>1.0</a:t>
            </a:r>
            <a:r>
              <a:rPr lang="zh-TW" altLang="en-US" dirty="0"/>
              <a:t>則表示高於世界平均，小於</a:t>
            </a:r>
            <a:r>
              <a:rPr lang="en-US" altLang="zh-TW" dirty="0"/>
              <a:t>1.0</a:t>
            </a:r>
            <a:r>
              <a:rPr lang="zh-TW" altLang="en-US" dirty="0"/>
              <a:t>則表示低於世界平均，</a:t>
            </a:r>
            <a:r>
              <a:rPr lang="en-US" altLang="zh-TW" dirty="0"/>
              <a:t>2.0</a:t>
            </a:r>
            <a:r>
              <a:rPr lang="zh-TW" altLang="en-US" dirty="0"/>
              <a:t>表示為世界平均值</a:t>
            </a:r>
            <a:r>
              <a:rPr lang="en-US" altLang="zh-TW" dirty="0"/>
              <a:t>2</a:t>
            </a:r>
            <a:r>
              <a:rPr lang="zh-TW" altLang="en-US" dirty="0"/>
              <a:t>倍，</a:t>
            </a:r>
            <a:r>
              <a:rPr lang="en-US" altLang="zh-TW" dirty="0"/>
              <a:t>0.5</a:t>
            </a:r>
            <a:r>
              <a:rPr lang="zh-TW" altLang="en-US" dirty="0"/>
              <a:t>則表示為世界平均值一半。</a:t>
            </a:r>
          </a:p>
          <a:p>
            <a:endParaRPr lang="zh-TW" altLang="en-US" dirty="0"/>
          </a:p>
        </p:txBody>
      </p:sp>
      <p:sp>
        <p:nvSpPr>
          <p:cNvPr id="100356" name="投影片編號版面配置區 3">
            <a:extLst>
              <a:ext uri="{FF2B5EF4-FFF2-40B4-BE49-F238E27FC236}">
                <a16:creationId xmlns="" xmlns:a16="http://schemas.microsoft.com/office/drawing/2014/main" id="{CACCE0C4-EA53-F99D-1D29-E67664C267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A22A1EA6-74A9-4060-847D-0264C0A2767F}" type="slidenum">
              <a:rPr kumimoji="0" lang="en-US" altLang="zh-TW" sz="1200">
                <a:ea typeface="ＭＳ Ｐゴシック" panose="020B0600070205080204" pitchFamily="34" charset="-128"/>
              </a:rPr>
              <a:pPr/>
              <a:t>33</a:t>
            </a:fld>
            <a:endParaRPr kumimoji="0" lang="en-US" altLang="zh-TW" sz="1200">
              <a:ea typeface="ＭＳ Ｐゴシック" panose="020B0600070205080204" pitchFamily="34" charset="-128"/>
            </a:endParaRPr>
          </a:p>
        </p:txBody>
      </p:sp>
    </p:spTree>
    <p:extLst>
      <p:ext uri="{BB962C8B-B14F-4D97-AF65-F5344CB8AC3E}">
        <p14:creationId xmlns:p14="http://schemas.microsoft.com/office/powerpoint/2010/main" val="2289117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a:extLst>
              <a:ext uri="{FF2B5EF4-FFF2-40B4-BE49-F238E27FC236}">
                <a16:creationId xmlns="" xmlns:a16="http://schemas.microsoft.com/office/drawing/2014/main" id="{3986D09E-1247-EF0A-43B5-D9B70F13705B}"/>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備忘稿版面配置區 2">
            <a:extLst>
              <a:ext uri="{FF2B5EF4-FFF2-40B4-BE49-F238E27FC236}">
                <a16:creationId xmlns="" xmlns:a16="http://schemas.microsoft.com/office/drawing/2014/main" id="{2E548E41-0CBE-CCDC-CE3D-58689017B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TW"/>
          </a:p>
        </p:txBody>
      </p:sp>
      <p:sp>
        <p:nvSpPr>
          <p:cNvPr id="96260" name="投影片編號版面配置區 3">
            <a:extLst>
              <a:ext uri="{FF2B5EF4-FFF2-40B4-BE49-F238E27FC236}">
                <a16:creationId xmlns="" xmlns:a16="http://schemas.microsoft.com/office/drawing/2014/main" id="{6A774551-A806-4E60-42CB-DD1C27E5BB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D5618AFD-D795-489E-9B5C-6FC4327F4E0B}" type="slidenum">
              <a:rPr kumimoji="0" lang="en-US" altLang="zh-TW" sz="1200">
                <a:ea typeface="ＭＳ Ｐゴシック" panose="020B0600070205080204" pitchFamily="34" charset="-128"/>
              </a:rPr>
              <a:pPr/>
              <a:t>34</a:t>
            </a:fld>
            <a:endParaRPr kumimoji="0" lang="en-US" altLang="zh-TW" sz="120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a:extLst>
              <a:ext uri="{FF2B5EF4-FFF2-40B4-BE49-F238E27FC236}">
                <a16:creationId xmlns="" xmlns:a16="http://schemas.microsoft.com/office/drawing/2014/main" id="{2D87A2F5-CC18-5541-230B-7272AA1F426E}"/>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a:extLst>
              <a:ext uri="{FF2B5EF4-FFF2-40B4-BE49-F238E27FC236}">
                <a16:creationId xmlns="" xmlns:a16="http://schemas.microsoft.com/office/drawing/2014/main" id="{A89CA36B-6017-9042-7082-4AF6542B9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a:p>
        </p:txBody>
      </p:sp>
      <p:sp>
        <p:nvSpPr>
          <p:cNvPr id="97284" name="投影片編號版面配置區 3">
            <a:extLst>
              <a:ext uri="{FF2B5EF4-FFF2-40B4-BE49-F238E27FC236}">
                <a16:creationId xmlns="" xmlns:a16="http://schemas.microsoft.com/office/drawing/2014/main" id="{60A6A4A2-AAAD-5248-9E5D-640E632754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41791F85-1267-4707-9CE2-541B9BACEEDF}" type="slidenum">
              <a:rPr kumimoji="0" lang="en-US" altLang="zh-TW" sz="1200">
                <a:ea typeface="ＭＳ Ｐゴシック" panose="020B0600070205080204" pitchFamily="34" charset="-128"/>
              </a:rPr>
              <a:pPr/>
              <a:t>35</a:t>
            </a:fld>
            <a:endParaRPr kumimoji="0" lang="en-US" altLang="zh-TW" sz="120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 xmlns:a16="http://schemas.microsoft.com/office/drawing/2014/main" id="{9E8CD208-13E8-6178-F255-92F4545CC620}"/>
              </a:ext>
            </a:extLst>
          </p:cNvPr>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 xmlns:a16="http://schemas.microsoft.com/office/drawing/2014/main" id="{0861C71B-9058-5A69-BF4D-6BE4AD1065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numCol="1" anchor="t" anchorCtr="0" compatLnSpc="1">
            <a:prstTxWarp prst="textNoShape">
              <a:avLst/>
            </a:prstTxWarp>
          </a:bodyPr>
          <a:lstStyle/>
          <a:p>
            <a:pPr eaLnBrk="1" hangingPunct="1">
              <a:spcBef>
                <a:spcPct val="0"/>
              </a:spcBef>
            </a:pPr>
            <a:r>
              <a:rPr lang="en-US" altLang="zh-TW"/>
              <a:t>Document View:</a:t>
            </a:r>
          </a:p>
          <a:p>
            <a:pPr eaLnBrk="1" hangingPunct="1">
              <a:spcBef>
                <a:spcPct val="0"/>
              </a:spcBef>
            </a:pPr>
            <a:endParaRPr lang="en-US" altLang="zh-TW"/>
          </a:p>
          <a:p>
            <a:pPr eaLnBrk="1" hangingPunct="1">
              <a:spcBef>
                <a:spcPct val="0"/>
              </a:spcBef>
            </a:pPr>
            <a:r>
              <a:rPr lang="en-US" altLang="zh-TW"/>
              <a:t>1</a:t>
            </a:r>
            <a:r>
              <a:rPr lang="en-US" altLang="zh-TW" baseline="30000"/>
              <a:t>st</a:t>
            </a:r>
            <a:r>
              <a:rPr lang="en-US" altLang="zh-TW"/>
              <a:t> animation:  Our user studies have shown that users don</a:t>
            </a:r>
            <a:r>
              <a:rPr lang="en-US" altLang="zh-TW">
                <a:latin typeface="Arial" panose="020B0604020202020204" pitchFamily="34" charset="0"/>
              </a:rPr>
              <a:t>’</a:t>
            </a:r>
            <a:r>
              <a:rPr lang="en-US" altLang="zh-TW"/>
              <a:t>t like to scroll.  In an effort to move information up on the screen, we</a:t>
            </a:r>
            <a:r>
              <a:rPr lang="en-US" altLang="zh-TW">
                <a:latin typeface="Arial" panose="020B0604020202020204" pitchFamily="34" charset="0"/>
              </a:rPr>
              <a:t>’</a:t>
            </a:r>
            <a:r>
              <a:rPr lang="en-US" altLang="zh-TW"/>
              <a:t>ve collapsed the Abstract so users can see that full text is available without having to scroll.  Click on </a:t>
            </a:r>
            <a:r>
              <a:rPr lang="en-US" altLang="zh-TW">
                <a:latin typeface="Arial" panose="020B0604020202020204" pitchFamily="34" charset="0"/>
              </a:rPr>
              <a:t>“</a:t>
            </a:r>
            <a:r>
              <a:rPr lang="en-US" altLang="zh-TW"/>
              <a:t>Show All</a:t>
            </a:r>
            <a:r>
              <a:rPr lang="en-US" altLang="zh-TW">
                <a:latin typeface="Arial" panose="020B0604020202020204" pitchFamily="34" charset="0"/>
              </a:rPr>
              <a:t>”</a:t>
            </a:r>
            <a:r>
              <a:rPr lang="en-US" altLang="zh-TW"/>
              <a:t> will expand the Abstract</a:t>
            </a:r>
          </a:p>
          <a:p>
            <a:pPr eaLnBrk="1" hangingPunct="1">
              <a:spcBef>
                <a:spcPct val="0"/>
              </a:spcBef>
            </a:pPr>
            <a:endParaRPr lang="en-US" altLang="zh-TW"/>
          </a:p>
          <a:p>
            <a:pPr eaLnBrk="1" hangingPunct="1">
              <a:spcBef>
                <a:spcPct val="0"/>
              </a:spcBef>
            </a:pPr>
            <a:r>
              <a:rPr lang="en-US" altLang="zh-TW"/>
              <a:t>2</a:t>
            </a:r>
            <a:r>
              <a:rPr lang="en-US" altLang="zh-TW" baseline="30000"/>
              <a:t>nd</a:t>
            </a:r>
            <a:r>
              <a:rPr lang="en-US" altLang="zh-TW"/>
              <a:t> animation:   Shows that we continue to offer reference linking.   NEW!  In the legacy ProQuest platform, users would have to use a series of check boxes and conduct another search to find more articles like the one in this document view.  The new FAST search engine will now retrieve similar articles based on usage patterns without having to conduct another search (another example of getting users to content quickly)</a:t>
            </a:r>
          </a:p>
        </p:txBody>
      </p:sp>
      <p:sp>
        <p:nvSpPr>
          <p:cNvPr id="98308" name="Slide Number Placeholder 3">
            <a:extLst>
              <a:ext uri="{FF2B5EF4-FFF2-40B4-BE49-F238E27FC236}">
                <a16:creationId xmlns="" xmlns:a16="http://schemas.microsoft.com/office/drawing/2014/main" id="{2AE906D7-3E1D-8E3E-E222-129B335AA271}"/>
              </a:ext>
            </a:extLst>
          </p:cNvPr>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b"/>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r"/>
            <a:fld id="{312FF2EC-EDD0-4593-B8F8-52C7CD393B02}" type="slidenum">
              <a:rPr kumimoji="0" lang="en-US" altLang="zh-TW" sz="1200">
                <a:ea typeface="ＭＳ Ｐゴシック" panose="020B0600070205080204" pitchFamily="34" charset="-128"/>
              </a:rPr>
              <a:pPr algn="r"/>
              <a:t>36</a:t>
            </a:fld>
            <a:endParaRPr kumimoji="0" lang="en-US" altLang="zh-TW" sz="120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635C6E0-E03D-C5E3-9D7B-4232E0B20A86}"/>
            </a:ext>
          </a:extLst>
        </p:cNvPr>
        <p:cNvGrpSpPr/>
        <p:nvPr/>
      </p:nvGrpSpPr>
      <p:grpSpPr>
        <a:xfrm>
          <a:off x="0" y="0"/>
          <a:ext cx="0" cy="0"/>
          <a:chOff x="0" y="0"/>
          <a:chExt cx="0" cy="0"/>
        </a:xfrm>
      </p:grpSpPr>
      <p:sp>
        <p:nvSpPr>
          <p:cNvPr id="98306" name="Slide Image Placeholder 1">
            <a:extLst>
              <a:ext uri="{FF2B5EF4-FFF2-40B4-BE49-F238E27FC236}">
                <a16:creationId xmlns="" xmlns:a16="http://schemas.microsoft.com/office/drawing/2014/main" id="{62593083-DCA9-4E27-FE52-0FA58E629556}"/>
              </a:ext>
            </a:extLst>
          </p:cNvPr>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 xmlns:a16="http://schemas.microsoft.com/office/drawing/2014/main" id="{166A77D6-0188-A74B-7863-917A084F1C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6" rIns="91413" bIns="45706" numCol="1" anchor="t" anchorCtr="0" compatLnSpc="1">
            <a:prstTxWarp prst="textNoShape">
              <a:avLst/>
            </a:prstTxWarp>
          </a:bodyPr>
          <a:lstStyle/>
          <a:p>
            <a:pPr eaLnBrk="1" hangingPunct="1">
              <a:spcBef>
                <a:spcPct val="0"/>
              </a:spcBef>
            </a:pPr>
            <a:r>
              <a:rPr lang="en-US" altLang="zh-TW" dirty="0"/>
              <a:t>Document View:</a:t>
            </a:r>
          </a:p>
          <a:p>
            <a:pPr eaLnBrk="1" hangingPunct="1">
              <a:spcBef>
                <a:spcPct val="0"/>
              </a:spcBef>
            </a:pPr>
            <a:endParaRPr lang="en-US" altLang="zh-TW" dirty="0"/>
          </a:p>
          <a:p>
            <a:pPr eaLnBrk="1" hangingPunct="1">
              <a:spcBef>
                <a:spcPct val="0"/>
              </a:spcBef>
            </a:pPr>
            <a:r>
              <a:rPr lang="en-US" altLang="zh-TW" dirty="0"/>
              <a:t>1</a:t>
            </a:r>
            <a:r>
              <a:rPr lang="en-US" altLang="zh-TW" baseline="30000" dirty="0"/>
              <a:t>st</a:t>
            </a:r>
            <a:r>
              <a:rPr lang="en-US" altLang="zh-TW" dirty="0"/>
              <a:t> animation:  Our user studies have shown that users don</a:t>
            </a:r>
            <a:r>
              <a:rPr lang="en-US" altLang="zh-TW" dirty="0">
                <a:latin typeface="Arial" panose="020B0604020202020204" pitchFamily="34" charset="0"/>
              </a:rPr>
              <a:t>’</a:t>
            </a:r>
            <a:r>
              <a:rPr lang="en-US" altLang="zh-TW" dirty="0"/>
              <a:t>t like to scroll.  In an effort to move information up on the screen, we</a:t>
            </a:r>
            <a:r>
              <a:rPr lang="en-US" altLang="zh-TW" dirty="0">
                <a:latin typeface="Arial" panose="020B0604020202020204" pitchFamily="34" charset="0"/>
              </a:rPr>
              <a:t>’</a:t>
            </a:r>
            <a:r>
              <a:rPr lang="en-US" altLang="zh-TW" dirty="0"/>
              <a:t>ve collapsed the Abstract so users can see that full text is available without having to scroll.  Click on </a:t>
            </a:r>
            <a:r>
              <a:rPr lang="en-US" altLang="zh-TW" dirty="0">
                <a:latin typeface="Arial" panose="020B0604020202020204" pitchFamily="34" charset="0"/>
              </a:rPr>
              <a:t>“</a:t>
            </a:r>
            <a:r>
              <a:rPr lang="en-US" altLang="zh-TW" dirty="0"/>
              <a:t>Show All</a:t>
            </a:r>
            <a:r>
              <a:rPr lang="en-US" altLang="zh-TW" dirty="0">
                <a:latin typeface="Arial" panose="020B0604020202020204" pitchFamily="34" charset="0"/>
              </a:rPr>
              <a:t>”</a:t>
            </a:r>
            <a:r>
              <a:rPr lang="en-US" altLang="zh-TW" dirty="0"/>
              <a:t> will expand the Abstract</a:t>
            </a:r>
          </a:p>
          <a:p>
            <a:pPr eaLnBrk="1" hangingPunct="1">
              <a:spcBef>
                <a:spcPct val="0"/>
              </a:spcBef>
            </a:pPr>
            <a:endParaRPr lang="en-US" altLang="zh-TW" dirty="0"/>
          </a:p>
          <a:p>
            <a:pPr eaLnBrk="1" hangingPunct="1">
              <a:spcBef>
                <a:spcPct val="0"/>
              </a:spcBef>
            </a:pPr>
            <a:r>
              <a:rPr lang="en-US" altLang="zh-TW" dirty="0"/>
              <a:t>2</a:t>
            </a:r>
            <a:r>
              <a:rPr lang="en-US" altLang="zh-TW" baseline="30000" dirty="0"/>
              <a:t>nd</a:t>
            </a:r>
            <a:r>
              <a:rPr lang="en-US" altLang="zh-TW" dirty="0"/>
              <a:t> animation:   Shows that we continue to offer reference linking.   NEW!  In the legacy ProQuest platform, users would have to use a series of check boxes and conduct another search to find more articles like the one in this document view.  The new FAST search engine will now retrieve similar articles based on usage patterns without having to conduct another search (another example of getting users to content quickly)</a:t>
            </a:r>
          </a:p>
        </p:txBody>
      </p:sp>
      <p:sp>
        <p:nvSpPr>
          <p:cNvPr id="98308" name="Slide Number Placeholder 3">
            <a:extLst>
              <a:ext uri="{FF2B5EF4-FFF2-40B4-BE49-F238E27FC236}">
                <a16:creationId xmlns="" xmlns:a16="http://schemas.microsoft.com/office/drawing/2014/main" id="{C3535188-D79E-3B5B-6C8C-4E8B8824405B}"/>
              </a:ext>
            </a:extLst>
          </p:cNvPr>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nchor="b"/>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r"/>
            <a:fld id="{312FF2EC-EDD0-4593-B8F8-52C7CD393B02}" type="slidenum">
              <a:rPr kumimoji="0" lang="en-US" altLang="zh-TW" sz="1200">
                <a:ea typeface="ＭＳ Ｐゴシック" panose="020B0600070205080204" pitchFamily="34" charset="-128"/>
              </a:rPr>
              <a:pPr algn="r"/>
              <a:t>37</a:t>
            </a:fld>
            <a:endParaRPr kumimoji="0" lang="en-US" altLang="zh-TW" sz="1200">
              <a:ea typeface="ＭＳ Ｐゴシック" panose="020B0600070205080204" pitchFamily="34" charset="-128"/>
            </a:endParaRPr>
          </a:p>
        </p:txBody>
      </p:sp>
    </p:spTree>
    <p:extLst>
      <p:ext uri="{BB962C8B-B14F-4D97-AF65-F5344CB8AC3E}">
        <p14:creationId xmlns:p14="http://schemas.microsoft.com/office/powerpoint/2010/main" val="1186630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0F8B1D-300F-399B-CF63-F4008B1AD5CC}"/>
            </a:ext>
          </a:extLst>
        </p:cNvPr>
        <p:cNvGrpSpPr/>
        <p:nvPr/>
      </p:nvGrpSpPr>
      <p:grpSpPr>
        <a:xfrm>
          <a:off x="0" y="0"/>
          <a:ext cx="0" cy="0"/>
          <a:chOff x="0" y="0"/>
          <a:chExt cx="0" cy="0"/>
        </a:xfrm>
      </p:grpSpPr>
      <p:sp>
        <p:nvSpPr>
          <p:cNvPr id="70658" name="Slide Image Placeholder 1">
            <a:extLst>
              <a:ext uri="{FF2B5EF4-FFF2-40B4-BE49-F238E27FC236}">
                <a16:creationId xmlns="" xmlns:a16="http://schemas.microsoft.com/office/drawing/2014/main" id="{7B6D7F6D-C47B-8159-6212-0BF872987A40}"/>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 xmlns:a16="http://schemas.microsoft.com/office/drawing/2014/main" id="{5B7C6444-C7B1-C12F-DD59-2710C83890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a:p>
        </p:txBody>
      </p:sp>
      <p:sp>
        <p:nvSpPr>
          <p:cNvPr id="70660" name="Slide Number Placeholder 3">
            <a:extLst>
              <a:ext uri="{FF2B5EF4-FFF2-40B4-BE49-F238E27FC236}">
                <a16:creationId xmlns="" xmlns:a16="http://schemas.microsoft.com/office/drawing/2014/main" id="{FC408B6C-FDF7-73B5-B1EB-E856B86296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fld id="{C9FBB4FA-D0F5-4FDB-8AC9-CB4CAF0E697E}" type="slidenum">
              <a:rPr kumimoji="0" lang="en-US" altLang="zh-TW" sz="1200">
                <a:ea typeface="ＭＳ Ｐゴシック" panose="020B0600070205080204" pitchFamily="34" charset="-128"/>
              </a:rPr>
              <a:pPr/>
              <a:t>45</a:t>
            </a:fld>
            <a:endParaRPr kumimoji="0" lang="en-US" altLang="zh-TW" sz="1200">
              <a:ea typeface="ＭＳ Ｐゴシック" panose="020B0600070205080204" pitchFamily="34" charset="-128"/>
            </a:endParaRPr>
          </a:p>
        </p:txBody>
      </p:sp>
    </p:spTree>
    <p:extLst>
      <p:ext uri="{BB962C8B-B14F-4D97-AF65-F5344CB8AC3E}">
        <p14:creationId xmlns:p14="http://schemas.microsoft.com/office/powerpoint/2010/main" val="280842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12</a:t>
            </a:fld>
            <a:endParaRPr lang="en-US" dirty="0"/>
          </a:p>
        </p:txBody>
      </p:sp>
    </p:spTree>
    <p:extLst>
      <p:ext uri="{BB962C8B-B14F-4D97-AF65-F5344CB8AC3E}">
        <p14:creationId xmlns:p14="http://schemas.microsoft.com/office/powerpoint/2010/main" val="30437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13</a:t>
            </a:fld>
            <a:endParaRPr lang="en-US" dirty="0"/>
          </a:p>
        </p:txBody>
      </p:sp>
    </p:spTree>
    <p:extLst>
      <p:ext uri="{BB962C8B-B14F-4D97-AF65-F5344CB8AC3E}">
        <p14:creationId xmlns:p14="http://schemas.microsoft.com/office/powerpoint/2010/main" val="309000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14</a:t>
            </a:fld>
            <a:endParaRPr lang="en-US" dirty="0"/>
          </a:p>
        </p:txBody>
      </p:sp>
    </p:spTree>
    <p:extLst>
      <p:ext uri="{BB962C8B-B14F-4D97-AF65-F5344CB8AC3E}">
        <p14:creationId xmlns:p14="http://schemas.microsoft.com/office/powerpoint/2010/main" val="383911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15</a:t>
            </a:fld>
            <a:endParaRPr lang="en-US" dirty="0"/>
          </a:p>
        </p:txBody>
      </p:sp>
    </p:spTree>
    <p:extLst>
      <p:ext uri="{BB962C8B-B14F-4D97-AF65-F5344CB8AC3E}">
        <p14:creationId xmlns:p14="http://schemas.microsoft.com/office/powerpoint/2010/main" val="206226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16</a:t>
            </a:fld>
            <a:endParaRPr lang="en-US" dirty="0"/>
          </a:p>
        </p:txBody>
      </p:sp>
    </p:spTree>
    <p:extLst>
      <p:ext uri="{BB962C8B-B14F-4D97-AF65-F5344CB8AC3E}">
        <p14:creationId xmlns:p14="http://schemas.microsoft.com/office/powerpoint/2010/main" val="298127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17</a:t>
            </a:fld>
            <a:endParaRPr lang="en-US" dirty="0"/>
          </a:p>
        </p:txBody>
      </p:sp>
    </p:spTree>
    <p:extLst>
      <p:ext uri="{BB962C8B-B14F-4D97-AF65-F5344CB8AC3E}">
        <p14:creationId xmlns:p14="http://schemas.microsoft.com/office/powerpoint/2010/main" val="176285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13A2F-4F44-6A43-962F-0DFD3FDCC135}" type="slidenum">
              <a:rPr lang="en-US" smtClean="0"/>
              <a:t>18</a:t>
            </a:fld>
            <a:endParaRPr lang="en-US" dirty="0"/>
          </a:p>
        </p:txBody>
      </p:sp>
    </p:spTree>
    <p:extLst>
      <p:ext uri="{BB962C8B-B14F-4D97-AF65-F5344CB8AC3E}">
        <p14:creationId xmlns:p14="http://schemas.microsoft.com/office/powerpoint/2010/main" val="71841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Tree>
    <p:extLst>
      <p:ext uri="{BB962C8B-B14F-4D97-AF65-F5344CB8AC3E}">
        <p14:creationId xmlns:p14="http://schemas.microsoft.com/office/powerpoint/2010/main" val="108560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914400" y="1423988"/>
            <a:ext cx="10363200" cy="4648200"/>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6048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559800" y="152400"/>
            <a:ext cx="2717800" cy="59197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06400" y="152400"/>
            <a:ext cx="7950200" cy="5919788"/>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960039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a:extLst>
              <a:ext uri="{FF2B5EF4-FFF2-40B4-BE49-F238E27FC236}">
                <a16:creationId xmlns="" xmlns:a16="http://schemas.microsoft.com/office/drawing/2014/main" id="{B8818E9F-FE15-F29D-8EBB-4F33368E777B}"/>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 xmlns:a16="http://schemas.microsoft.com/office/drawing/2014/main" id="{925DDA7D-14A2-18ED-5E52-E5A9567D8620}"/>
              </a:ext>
            </a:extLst>
          </p:cNvPr>
          <p:cNvSpPr>
            <a:spLocks noGrp="1" noChangeArrowheads="1"/>
          </p:cNvSpPr>
          <p:nvPr>
            <p:ph type="sldNum" sz="quarter" idx="11"/>
          </p:nvPr>
        </p:nvSpPr>
        <p:spPr>
          <a:ln/>
        </p:spPr>
        <p:txBody>
          <a:bodyPr/>
          <a:lstStyle>
            <a:lvl1pPr>
              <a:defRPr/>
            </a:lvl1pPr>
          </a:lstStyle>
          <a:p>
            <a:fld id="{1B7DCDD2-3440-472C-8D86-28EB3A099630}" type="slidenum">
              <a:rPr lang="zh-TW" altLang="en-US"/>
              <a:pPr/>
              <a:t>‹#›</a:t>
            </a:fld>
            <a:endParaRPr lang="en-US" altLang="zh-TW"/>
          </a:p>
        </p:txBody>
      </p:sp>
    </p:spTree>
    <p:extLst>
      <p:ext uri="{BB962C8B-B14F-4D97-AF65-F5344CB8AC3E}">
        <p14:creationId xmlns:p14="http://schemas.microsoft.com/office/powerpoint/2010/main" val="42775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3BB27ECC-14A8-60CB-3DEB-17C577B1FD60}"/>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 xmlns:a16="http://schemas.microsoft.com/office/drawing/2014/main" id="{FBE6CB77-2C00-B0F2-70E0-7A2ED41E6EDF}"/>
              </a:ext>
            </a:extLst>
          </p:cNvPr>
          <p:cNvSpPr>
            <a:spLocks noGrp="1" noChangeArrowheads="1"/>
          </p:cNvSpPr>
          <p:nvPr>
            <p:ph type="sldNum" sz="quarter" idx="11"/>
          </p:nvPr>
        </p:nvSpPr>
        <p:spPr>
          <a:ln/>
        </p:spPr>
        <p:txBody>
          <a:bodyPr/>
          <a:lstStyle>
            <a:lvl1pPr>
              <a:defRPr/>
            </a:lvl1pPr>
          </a:lstStyle>
          <a:p>
            <a:fld id="{E8DE563D-ADB3-493C-8F23-F95983A13426}" type="slidenum">
              <a:rPr lang="zh-TW" altLang="en-US"/>
              <a:pPr/>
              <a:t>‹#›</a:t>
            </a:fld>
            <a:endParaRPr lang="en-US" altLang="zh-TW"/>
          </a:p>
        </p:txBody>
      </p:sp>
    </p:spTree>
    <p:extLst>
      <p:ext uri="{BB962C8B-B14F-4D97-AF65-F5344CB8AC3E}">
        <p14:creationId xmlns:p14="http://schemas.microsoft.com/office/powerpoint/2010/main" val="555283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 xmlns:a16="http://schemas.microsoft.com/office/drawing/2014/main" id="{F1C2C88A-1EBE-9AAD-74CF-BDAD14E06D95}"/>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 xmlns:a16="http://schemas.microsoft.com/office/drawing/2014/main" id="{85D0D89E-EE5B-1FDA-753E-769E96A80021}"/>
              </a:ext>
            </a:extLst>
          </p:cNvPr>
          <p:cNvSpPr>
            <a:spLocks noGrp="1" noChangeArrowheads="1"/>
          </p:cNvSpPr>
          <p:nvPr>
            <p:ph type="sldNum" sz="quarter" idx="11"/>
          </p:nvPr>
        </p:nvSpPr>
        <p:spPr>
          <a:ln/>
        </p:spPr>
        <p:txBody>
          <a:bodyPr/>
          <a:lstStyle>
            <a:lvl1pPr>
              <a:defRPr/>
            </a:lvl1pPr>
          </a:lstStyle>
          <a:p>
            <a:fld id="{9B701747-C632-4327-B1AA-0A642FBB1501}" type="slidenum">
              <a:rPr lang="zh-TW" altLang="en-US"/>
              <a:pPr/>
              <a:t>‹#›</a:t>
            </a:fld>
            <a:endParaRPr lang="en-US" altLang="zh-TW"/>
          </a:p>
        </p:txBody>
      </p:sp>
    </p:spTree>
    <p:extLst>
      <p:ext uri="{BB962C8B-B14F-4D97-AF65-F5344CB8AC3E}">
        <p14:creationId xmlns:p14="http://schemas.microsoft.com/office/powerpoint/2010/main" val="245600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14400" y="1423988"/>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423988"/>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a:extLst>
              <a:ext uri="{FF2B5EF4-FFF2-40B4-BE49-F238E27FC236}">
                <a16:creationId xmlns="" xmlns:a16="http://schemas.microsoft.com/office/drawing/2014/main" id="{F6E1C3D1-1661-44D3-9BD9-F73EDC821E8E}"/>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 xmlns:a16="http://schemas.microsoft.com/office/drawing/2014/main" id="{A29CD3A2-9E7F-1E59-E6D4-511A4E6D8CF1}"/>
              </a:ext>
            </a:extLst>
          </p:cNvPr>
          <p:cNvSpPr>
            <a:spLocks noGrp="1" noChangeArrowheads="1"/>
          </p:cNvSpPr>
          <p:nvPr>
            <p:ph type="sldNum" sz="quarter" idx="11"/>
          </p:nvPr>
        </p:nvSpPr>
        <p:spPr>
          <a:ln/>
        </p:spPr>
        <p:txBody>
          <a:bodyPr/>
          <a:lstStyle>
            <a:lvl1pPr>
              <a:defRPr/>
            </a:lvl1pPr>
          </a:lstStyle>
          <a:p>
            <a:fld id="{CC7DB169-D0D0-429D-B97C-8D73D2513230}" type="slidenum">
              <a:rPr lang="zh-TW" altLang="en-US"/>
              <a:pPr/>
              <a:t>‹#›</a:t>
            </a:fld>
            <a:endParaRPr lang="en-US" altLang="zh-TW"/>
          </a:p>
        </p:txBody>
      </p:sp>
    </p:spTree>
    <p:extLst>
      <p:ext uri="{BB962C8B-B14F-4D97-AF65-F5344CB8AC3E}">
        <p14:creationId xmlns:p14="http://schemas.microsoft.com/office/powerpoint/2010/main" val="68170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a:extLst>
              <a:ext uri="{FF2B5EF4-FFF2-40B4-BE49-F238E27FC236}">
                <a16:creationId xmlns="" xmlns:a16="http://schemas.microsoft.com/office/drawing/2014/main" id="{4E2F3F50-5D5F-B218-24E4-B13BCBA387C2}"/>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8" name="Rectangle 6">
            <a:extLst>
              <a:ext uri="{FF2B5EF4-FFF2-40B4-BE49-F238E27FC236}">
                <a16:creationId xmlns="" xmlns:a16="http://schemas.microsoft.com/office/drawing/2014/main" id="{570A2EF5-72C5-14FD-FC96-AC26BA37BB3D}"/>
              </a:ext>
            </a:extLst>
          </p:cNvPr>
          <p:cNvSpPr>
            <a:spLocks noGrp="1" noChangeArrowheads="1"/>
          </p:cNvSpPr>
          <p:nvPr>
            <p:ph type="sldNum" sz="quarter" idx="11"/>
          </p:nvPr>
        </p:nvSpPr>
        <p:spPr>
          <a:ln/>
        </p:spPr>
        <p:txBody>
          <a:bodyPr/>
          <a:lstStyle>
            <a:lvl1pPr>
              <a:defRPr/>
            </a:lvl1pPr>
          </a:lstStyle>
          <a:p>
            <a:fld id="{395A83DE-FE92-47EF-B823-666032E51E19}" type="slidenum">
              <a:rPr lang="zh-TW" altLang="en-US"/>
              <a:pPr/>
              <a:t>‹#›</a:t>
            </a:fld>
            <a:endParaRPr lang="en-US" altLang="zh-TW"/>
          </a:p>
        </p:txBody>
      </p:sp>
    </p:spTree>
    <p:extLst>
      <p:ext uri="{BB962C8B-B14F-4D97-AF65-F5344CB8AC3E}">
        <p14:creationId xmlns:p14="http://schemas.microsoft.com/office/powerpoint/2010/main" val="261623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a:extLst>
              <a:ext uri="{FF2B5EF4-FFF2-40B4-BE49-F238E27FC236}">
                <a16:creationId xmlns="" xmlns:a16="http://schemas.microsoft.com/office/drawing/2014/main" id="{45BC70F1-C83B-E17D-7190-A0CCDE323FBD}"/>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4" name="Rectangle 6">
            <a:extLst>
              <a:ext uri="{FF2B5EF4-FFF2-40B4-BE49-F238E27FC236}">
                <a16:creationId xmlns="" xmlns:a16="http://schemas.microsoft.com/office/drawing/2014/main" id="{506ABC02-14BD-07A1-5BD7-11554158C559}"/>
              </a:ext>
            </a:extLst>
          </p:cNvPr>
          <p:cNvSpPr>
            <a:spLocks noGrp="1" noChangeArrowheads="1"/>
          </p:cNvSpPr>
          <p:nvPr>
            <p:ph type="sldNum" sz="quarter" idx="11"/>
          </p:nvPr>
        </p:nvSpPr>
        <p:spPr>
          <a:ln/>
        </p:spPr>
        <p:txBody>
          <a:bodyPr/>
          <a:lstStyle>
            <a:lvl1pPr>
              <a:defRPr/>
            </a:lvl1pPr>
          </a:lstStyle>
          <a:p>
            <a:fld id="{69652514-227E-438C-974E-F3D13348256F}" type="slidenum">
              <a:rPr lang="zh-TW" altLang="en-US"/>
              <a:pPr/>
              <a:t>‹#›</a:t>
            </a:fld>
            <a:endParaRPr lang="en-US" altLang="zh-TW"/>
          </a:p>
        </p:txBody>
      </p:sp>
    </p:spTree>
    <p:extLst>
      <p:ext uri="{BB962C8B-B14F-4D97-AF65-F5344CB8AC3E}">
        <p14:creationId xmlns:p14="http://schemas.microsoft.com/office/powerpoint/2010/main" val="769686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D6DB3690-825F-6794-D4E6-47140D5E60A1}"/>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3" name="Rectangle 6">
            <a:extLst>
              <a:ext uri="{FF2B5EF4-FFF2-40B4-BE49-F238E27FC236}">
                <a16:creationId xmlns="" xmlns:a16="http://schemas.microsoft.com/office/drawing/2014/main" id="{3E0B6A05-599E-A077-A26A-CFFA35D92B13}"/>
              </a:ext>
            </a:extLst>
          </p:cNvPr>
          <p:cNvSpPr>
            <a:spLocks noGrp="1" noChangeArrowheads="1"/>
          </p:cNvSpPr>
          <p:nvPr>
            <p:ph type="sldNum" sz="quarter" idx="11"/>
          </p:nvPr>
        </p:nvSpPr>
        <p:spPr>
          <a:ln/>
        </p:spPr>
        <p:txBody>
          <a:bodyPr/>
          <a:lstStyle>
            <a:lvl1pPr>
              <a:defRPr/>
            </a:lvl1pPr>
          </a:lstStyle>
          <a:p>
            <a:fld id="{A180E98D-4457-40B6-A8B4-B09445C25F4C}" type="slidenum">
              <a:rPr lang="zh-TW" altLang="en-US"/>
              <a:pPr/>
              <a:t>‹#›</a:t>
            </a:fld>
            <a:endParaRPr lang="en-US" altLang="zh-TW"/>
          </a:p>
        </p:txBody>
      </p:sp>
    </p:spTree>
    <p:extLst>
      <p:ext uri="{BB962C8B-B14F-4D97-AF65-F5344CB8AC3E}">
        <p14:creationId xmlns:p14="http://schemas.microsoft.com/office/powerpoint/2010/main" val="2407926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 xmlns:a16="http://schemas.microsoft.com/office/drawing/2014/main" id="{F8F5A29A-8212-B95D-1D0B-94F09F1C8336}"/>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 xmlns:a16="http://schemas.microsoft.com/office/drawing/2014/main" id="{A3597409-BBBD-3110-D62B-303F70BCB7EE}"/>
              </a:ext>
            </a:extLst>
          </p:cNvPr>
          <p:cNvSpPr>
            <a:spLocks noGrp="1" noChangeArrowheads="1"/>
          </p:cNvSpPr>
          <p:nvPr>
            <p:ph type="sldNum" sz="quarter" idx="11"/>
          </p:nvPr>
        </p:nvSpPr>
        <p:spPr>
          <a:ln/>
        </p:spPr>
        <p:txBody>
          <a:bodyPr/>
          <a:lstStyle>
            <a:lvl1pPr>
              <a:defRPr/>
            </a:lvl1pPr>
          </a:lstStyle>
          <a:p>
            <a:fld id="{6FF2620E-B2C5-4D6A-AB04-67B5C58D44DD}" type="slidenum">
              <a:rPr lang="zh-TW" altLang="en-US"/>
              <a:pPr/>
              <a:t>‹#›</a:t>
            </a:fld>
            <a:endParaRPr lang="en-US" altLang="zh-TW"/>
          </a:p>
        </p:txBody>
      </p:sp>
    </p:spTree>
    <p:extLst>
      <p:ext uri="{BB962C8B-B14F-4D97-AF65-F5344CB8AC3E}">
        <p14:creationId xmlns:p14="http://schemas.microsoft.com/office/powerpoint/2010/main" val="13027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914400" y="1423988"/>
            <a:ext cx="10363200" cy="4648200"/>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03912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 xmlns:a16="http://schemas.microsoft.com/office/drawing/2014/main" id="{DC12E41A-C8B0-5295-E252-57EFBC7BC9BF}"/>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6" name="Rectangle 6">
            <a:extLst>
              <a:ext uri="{FF2B5EF4-FFF2-40B4-BE49-F238E27FC236}">
                <a16:creationId xmlns="" xmlns:a16="http://schemas.microsoft.com/office/drawing/2014/main" id="{C2338507-BC41-F717-03AC-429929184E85}"/>
              </a:ext>
            </a:extLst>
          </p:cNvPr>
          <p:cNvSpPr>
            <a:spLocks noGrp="1" noChangeArrowheads="1"/>
          </p:cNvSpPr>
          <p:nvPr>
            <p:ph type="sldNum" sz="quarter" idx="11"/>
          </p:nvPr>
        </p:nvSpPr>
        <p:spPr>
          <a:ln/>
        </p:spPr>
        <p:txBody>
          <a:bodyPr/>
          <a:lstStyle>
            <a:lvl1pPr>
              <a:defRPr/>
            </a:lvl1pPr>
          </a:lstStyle>
          <a:p>
            <a:fld id="{CDA2C05E-F8B7-4CBF-AC09-30A9E3A07D4F}" type="slidenum">
              <a:rPr lang="zh-TW" altLang="en-US"/>
              <a:pPr/>
              <a:t>‹#›</a:t>
            </a:fld>
            <a:endParaRPr lang="en-US" altLang="zh-TW"/>
          </a:p>
        </p:txBody>
      </p:sp>
    </p:spTree>
    <p:extLst>
      <p:ext uri="{BB962C8B-B14F-4D97-AF65-F5344CB8AC3E}">
        <p14:creationId xmlns:p14="http://schemas.microsoft.com/office/powerpoint/2010/main" val="340436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8A1D303A-07FF-1985-80FD-88B72B744CB7}"/>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 xmlns:a16="http://schemas.microsoft.com/office/drawing/2014/main" id="{0384CBD8-6F35-7DA7-1A35-D64A143F220E}"/>
              </a:ext>
            </a:extLst>
          </p:cNvPr>
          <p:cNvSpPr>
            <a:spLocks noGrp="1" noChangeArrowheads="1"/>
          </p:cNvSpPr>
          <p:nvPr>
            <p:ph type="sldNum" sz="quarter" idx="11"/>
          </p:nvPr>
        </p:nvSpPr>
        <p:spPr>
          <a:ln/>
        </p:spPr>
        <p:txBody>
          <a:bodyPr/>
          <a:lstStyle>
            <a:lvl1pPr>
              <a:defRPr/>
            </a:lvl1pPr>
          </a:lstStyle>
          <a:p>
            <a:fld id="{F5356D2B-13BD-4D1F-956D-C78BBE81E944}" type="slidenum">
              <a:rPr lang="zh-TW" altLang="en-US"/>
              <a:pPr/>
              <a:t>‹#›</a:t>
            </a:fld>
            <a:endParaRPr lang="en-US" altLang="zh-TW"/>
          </a:p>
        </p:txBody>
      </p:sp>
    </p:spTree>
    <p:extLst>
      <p:ext uri="{BB962C8B-B14F-4D97-AF65-F5344CB8AC3E}">
        <p14:creationId xmlns:p14="http://schemas.microsoft.com/office/powerpoint/2010/main" val="480573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559800" y="152400"/>
            <a:ext cx="2717800" cy="591978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06400" y="152400"/>
            <a:ext cx="7950200" cy="591978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a:extLst>
              <a:ext uri="{FF2B5EF4-FFF2-40B4-BE49-F238E27FC236}">
                <a16:creationId xmlns="" xmlns:a16="http://schemas.microsoft.com/office/drawing/2014/main" id="{F1FF5222-FF03-1FF8-B592-538B28AEC912}"/>
              </a:ext>
            </a:extLst>
          </p:cNvPr>
          <p:cNvSpPr>
            <a:spLocks noGrp="1" noChangeArrowheads="1"/>
          </p:cNvSpPr>
          <p:nvPr>
            <p:ph type="dt" sz="half" idx="10"/>
          </p:nvPr>
        </p:nvSpPr>
        <p:spPr>
          <a:ln/>
        </p:spPr>
        <p:txBody>
          <a:bodyPr/>
          <a:lstStyle>
            <a:lvl1pPr>
              <a:defRPr/>
            </a:lvl1pPr>
          </a:lstStyle>
          <a:p>
            <a:pPr>
              <a:defRPr/>
            </a:pPr>
            <a:endParaRPr lang="zh-TW" altLang="en-US"/>
          </a:p>
        </p:txBody>
      </p:sp>
      <p:sp>
        <p:nvSpPr>
          <p:cNvPr id="5" name="Rectangle 6">
            <a:extLst>
              <a:ext uri="{FF2B5EF4-FFF2-40B4-BE49-F238E27FC236}">
                <a16:creationId xmlns="" xmlns:a16="http://schemas.microsoft.com/office/drawing/2014/main" id="{C55CD41D-48E5-99FC-67D4-5C6BFD108D4C}"/>
              </a:ext>
            </a:extLst>
          </p:cNvPr>
          <p:cNvSpPr>
            <a:spLocks noGrp="1" noChangeArrowheads="1"/>
          </p:cNvSpPr>
          <p:nvPr>
            <p:ph type="sldNum" sz="quarter" idx="11"/>
          </p:nvPr>
        </p:nvSpPr>
        <p:spPr>
          <a:ln/>
        </p:spPr>
        <p:txBody>
          <a:bodyPr/>
          <a:lstStyle>
            <a:lvl1pPr>
              <a:defRPr/>
            </a:lvl1pPr>
          </a:lstStyle>
          <a:p>
            <a:fld id="{CC1F5D45-6392-4640-BBCD-5F5A3B6CA05E}" type="slidenum">
              <a:rPr lang="zh-TW" altLang="en-US"/>
              <a:pPr/>
              <a:t>‹#›</a:t>
            </a:fld>
            <a:endParaRPr lang="en-US" altLang="zh-TW"/>
          </a:p>
        </p:txBody>
      </p:sp>
    </p:spTree>
    <p:extLst>
      <p:ext uri="{BB962C8B-B14F-4D97-AF65-F5344CB8AC3E}">
        <p14:creationId xmlns:p14="http://schemas.microsoft.com/office/powerpoint/2010/main" val="257790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53581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14400" y="1423988"/>
            <a:ext cx="5080000" cy="4648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423988"/>
            <a:ext cx="5080000" cy="4648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46140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52408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09332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98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88594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60676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 name="Rectangle 2">
            <a:extLst>
              <a:ext uri="{FF2B5EF4-FFF2-40B4-BE49-F238E27FC236}">
                <a16:creationId xmlns="" xmlns:a16="http://schemas.microsoft.com/office/drawing/2014/main" id="{3EB68347-6F8E-5342-BFA0-E8BF0696C403}"/>
              </a:ext>
            </a:extLst>
          </p:cNvPr>
          <p:cNvSpPr>
            <a:spLocks noGrp="1" noChangeArrowheads="1"/>
          </p:cNvSpPr>
          <p:nvPr>
            <p:ph type="title"/>
          </p:nvPr>
        </p:nvSpPr>
        <p:spPr bwMode="auto">
          <a:xfrm>
            <a:off x="406400" y="152400"/>
            <a:ext cx="955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grpSp>
        <p:nvGrpSpPr>
          <p:cNvPr id="9" name="群組 8">
            <a:extLst>
              <a:ext uri="{FF2B5EF4-FFF2-40B4-BE49-F238E27FC236}">
                <a16:creationId xmlns="" xmlns:a16="http://schemas.microsoft.com/office/drawing/2014/main" id="{930AF9DB-BFAA-79C3-DFAC-97D1947B2346}"/>
              </a:ext>
            </a:extLst>
          </p:cNvPr>
          <p:cNvGrpSpPr/>
          <p:nvPr userDrawn="1"/>
        </p:nvGrpSpPr>
        <p:grpSpPr>
          <a:xfrm>
            <a:off x="0" y="-108858"/>
            <a:ext cx="12192000" cy="6966858"/>
            <a:chOff x="0" y="-108858"/>
            <a:chExt cx="12192000" cy="6966858"/>
          </a:xfrm>
        </p:grpSpPr>
        <p:pic>
          <p:nvPicPr>
            <p:cNvPr id="7" name="圖片 6" descr="一張含有 藝術, 螢幕擷取畫面, 黑與白, 設計 的圖片&#10;&#10;AI 產生的內容可能不正確。">
              <a:extLst>
                <a:ext uri="{FF2B5EF4-FFF2-40B4-BE49-F238E27FC236}">
                  <a16:creationId xmlns="" xmlns:a16="http://schemas.microsoft.com/office/drawing/2014/main" id="{22A81BD2-559B-FA4E-1664-0753028D3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8858"/>
              <a:ext cx="12192000" cy="6966858"/>
            </a:xfrm>
            <a:prstGeom prst="rect">
              <a:avLst/>
            </a:prstGeom>
          </p:spPr>
        </p:pic>
        <p:sp>
          <p:nvSpPr>
            <p:cNvPr id="8" name="矩形 7">
              <a:extLst>
                <a:ext uri="{FF2B5EF4-FFF2-40B4-BE49-F238E27FC236}">
                  <a16:creationId xmlns="" xmlns:a16="http://schemas.microsoft.com/office/drawing/2014/main" id="{37700155-4FBD-30DC-3EB4-9C9CD925FA58}"/>
                </a:ext>
              </a:extLst>
            </p:cNvPr>
            <p:cNvSpPr/>
            <p:nvPr userDrawn="1"/>
          </p:nvSpPr>
          <p:spPr bwMode="auto">
            <a:xfrm>
              <a:off x="11430000" y="6019800"/>
              <a:ext cx="533400" cy="609600"/>
            </a:xfrm>
            <a:prstGeom prst="rect">
              <a:avLst/>
            </a:prstGeom>
            <a:solidFill>
              <a:srgbClr val="C9C9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a:ln>
                  <a:noFill/>
                </a:ln>
                <a:solidFill>
                  <a:schemeClr val="tx1"/>
                </a:solidFill>
                <a:effectLst/>
                <a:latin typeface="Arial"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anose="05000000000000000000" pitchFamily="2" charset="2"/>
        <a:buChar char=""/>
        <a:defRPr sz="14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a:extLst>
              <a:ext uri="{FF2B5EF4-FFF2-40B4-BE49-F238E27FC236}">
                <a16:creationId xmlns="" xmlns:a16="http://schemas.microsoft.com/office/drawing/2014/main" id="{23E30585-5C8E-3F7C-C734-A8A24DFC0403}"/>
              </a:ext>
            </a:extLst>
          </p:cNvPr>
          <p:cNvSpPr>
            <a:spLocks noGrp="1" noChangeArrowheads="1"/>
          </p:cNvSpPr>
          <p:nvPr>
            <p:ph type="title"/>
          </p:nvPr>
        </p:nvSpPr>
        <p:spPr bwMode="auto">
          <a:xfrm>
            <a:off x="406400" y="152400"/>
            <a:ext cx="955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2" name="Rectangle 3">
            <a:extLst>
              <a:ext uri="{FF2B5EF4-FFF2-40B4-BE49-F238E27FC236}">
                <a16:creationId xmlns="" xmlns:a16="http://schemas.microsoft.com/office/drawing/2014/main" id="{AF719FC0-6F32-27A2-7618-784FC67AC573}"/>
              </a:ext>
            </a:extLst>
          </p:cNvPr>
          <p:cNvSpPr>
            <a:spLocks noGrp="1" noChangeArrowheads="1"/>
          </p:cNvSpPr>
          <p:nvPr>
            <p:ph type="body" idx="1"/>
          </p:nvPr>
        </p:nvSpPr>
        <p:spPr bwMode="auto">
          <a:xfrm>
            <a:off x="914400" y="1423988"/>
            <a:ext cx="10363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Rectangle 4">
            <a:extLst>
              <a:ext uri="{FF2B5EF4-FFF2-40B4-BE49-F238E27FC236}">
                <a16:creationId xmlns="" xmlns:a16="http://schemas.microsoft.com/office/drawing/2014/main" id="{D4627E0E-FAA1-548A-E77F-0C0C6DA72E4A}"/>
              </a:ext>
            </a:extLst>
          </p:cNvPr>
          <p:cNvSpPr>
            <a:spLocks noGrp="1" noChangeArrowheads="1"/>
          </p:cNvSpPr>
          <p:nvPr>
            <p:ph type="dt" sz="half" idx="2"/>
          </p:nvPr>
        </p:nvSpPr>
        <p:spPr bwMode="auto">
          <a:xfrm>
            <a:off x="101600" y="65532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800">
                <a:solidFill>
                  <a:schemeClr val="bg1"/>
                </a:solidFill>
                <a:ea typeface="ＭＳ Ｐゴシック" pitchFamily="34" charset="-128"/>
              </a:defRPr>
            </a:lvl1pPr>
          </a:lstStyle>
          <a:p>
            <a:pPr>
              <a:defRPr/>
            </a:pPr>
            <a:endParaRPr lang="zh-TW" altLang="en-US"/>
          </a:p>
        </p:txBody>
      </p:sp>
      <p:sp>
        <p:nvSpPr>
          <p:cNvPr id="1030" name="Rectangle 6">
            <a:extLst>
              <a:ext uri="{FF2B5EF4-FFF2-40B4-BE49-F238E27FC236}">
                <a16:creationId xmlns="" xmlns:a16="http://schemas.microsoft.com/office/drawing/2014/main" id="{8376DC93-EF79-4CA9-FF76-57B6A8F70911}"/>
              </a:ext>
            </a:extLst>
          </p:cNvPr>
          <p:cNvSpPr>
            <a:spLocks noGrp="1" noChangeArrowheads="1"/>
          </p:cNvSpPr>
          <p:nvPr>
            <p:ph type="sldNum" sz="quarter" idx="4"/>
          </p:nvPr>
        </p:nvSpPr>
        <p:spPr bwMode="auto">
          <a:xfrm>
            <a:off x="9550400" y="65532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800">
                <a:solidFill>
                  <a:schemeClr val="bg1"/>
                </a:solidFill>
                <a:ea typeface="ＭＳ Ｐゴシック" panose="020B0600070205080204" pitchFamily="34" charset="-128"/>
              </a:defRPr>
            </a:lvl1pPr>
          </a:lstStyle>
          <a:p>
            <a:fld id="{52618076-F380-45AA-8A52-CE789A36B56C}" type="slidenum">
              <a:rPr lang="zh-TW" altLang="en-US"/>
              <a:pPr/>
              <a:t>‹#›</a:t>
            </a:fld>
            <a:endParaRPr lang="en-US" altLang="zh-TW"/>
          </a:p>
        </p:txBody>
      </p:sp>
      <p:pic>
        <p:nvPicPr>
          <p:cNvPr id="3" name="Picture 2" descr="https://www.tbmc.com.tw/image/category/60.png?37">
            <a:extLst>
              <a:ext uri="{FF2B5EF4-FFF2-40B4-BE49-F238E27FC236}">
                <a16:creationId xmlns="" xmlns:a16="http://schemas.microsoft.com/office/drawing/2014/main" id="{F64843B6-E57E-5538-5944-B1D3B6981B4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1601" y="6003450"/>
            <a:ext cx="1193800" cy="8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anose="05000000000000000000" pitchFamily="2" charset="2"/>
        <a:buChar char=""/>
        <a:defRPr sz="14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hyperlink" Target="https://www.proquest.com/"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hyperlink" Target="https://search.proquest.com/help/academic.zh-CN/webframe.html?Search_Tips.html"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hyperlink" Target="https://search.proquest.com/help/academic.zh-CN/webframe.html?Search_Tips.html" TargetMode="Externa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hyperlink" Target="https://search.proquest.com/help/academic.zh-CN/webframe.html?Search_Tips.html" TargetMode="Externa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search.proquest.com/help/academic.zh-CN/webframe.html?Search_Tips.html"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9.svg"/><Relationship Id="rId18" Type="http://schemas.openxmlformats.org/officeDocument/2006/relationships/image" Target="../media/image56.png"/><Relationship Id="rId3" Type="http://schemas.openxmlformats.org/officeDocument/2006/relationships/diagramData" Target="../diagrams/data1.xml"/><Relationship Id="rId21" Type="http://schemas.openxmlformats.org/officeDocument/2006/relationships/image" Target="../media/image17.svg"/><Relationship Id="rId7" Type="http://schemas.microsoft.com/office/2007/relationships/diagramDrawing" Target="../diagrams/drawing1.xml"/><Relationship Id="rId12" Type="http://schemas.openxmlformats.org/officeDocument/2006/relationships/image" Target="../media/image53.png"/><Relationship Id="rId17" Type="http://schemas.openxmlformats.org/officeDocument/2006/relationships/image" Target="../media/image13.svg"/><Relationship Id="rId2" Type="http://schemas.openxmlformats.org/officeDocument/2006/relationships/notesSlide" Target="../notesSlides/notesSlide13.xml"/><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7.svg"/><Relationship Id="rId5" Type="http://schemas.openxmlformats.org/officeDocument/2006/relationships/diagramQuickStyle" Target="../diagrams/quickStyle1.xml"/><Relationship Id="rId15" Type="http://schemas.openxmlformats.org/officeDocument/2006/relationships/image" Target="../media/image11.svg"/><Relationship Id="rId10" Type="http://schemas.openxmlformats.org/officeDocument/2006/relationships/image" Target="../media/image52.png"/><Relationship Id="rId19" Type="http://schemas.openxmlformats.org/officeDocument/2006/relationships/image" Target="../media/image15.svg"/><Relationship Id="rId4" Type="http://schemas.openxmlformats.org/officeDocument/2006/relationships/diagramLayout" Target="../diagrams/layout1.xml"/><Relationship Id="rId9" Type="http://schemas.openxmlformats.org/officeDocument/2006/relationships/image" Target="../media/image5.sv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27.gif"/><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 xmlns:a16="http://schemas.microsoft.com/office/drawing/2014/main" id="{410890DB-A041-FEDB-5886-23A79FD4539F}"/>
              </a:ext>
            </a:extLst>
          </p:cNvPr>
          <p:cNvSpPr>
            <a:spLocks noChangeArrowheads="1"/>
          </p:cNvSpPr>
          <p:nvPr/>
        </p:nvSpPr>
        <p:spPr bwMode="auto">
          <a:xfrm>
            <a:off x="1981200" y="4572000"/>
            <a:ext cx="7505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buFont typeface="Wingdings" panose="05000000000000000000" pitchFamily="2" charset="2"/>
              <a:buNone/>
            </a:pPr>
            <a:r>
              <a:rPr kumimoji="0" lang="en-US" altLang="zh-TW" sz="2800" b="1" dirty="0">
                <a:solidFill>
                  <a:srgbClr val="404040"/>
                </a:solidFill>
                <a:ea typeface="ＭＳ Ｐゴシック" panose="020B0600070205080204" pitchFamily="34" charset="-128"/>
              </a:rPr>
              <a:t>ProQuest </a:t>
            </a:r>
            <a:r>
              <a:rPr kumimoji="0" lang="en-US" altLang="zh-TW" sz="2800" b="1" dirty="0" smtClean="0">
                <a:solidFill>
                  <a:srgbClr val="404040"/>
                </a:solidFill>
                <a:ea typeface="ＭＳ Ｐゴシック" panose="020B0600070205080204" pitchFamily="34" charset="-128"/>
              </a:rPr>
              <a:t>Biological Science Collection</a:t>
            </a:r>
          </a:p>
          <a:p>
            <a:pPr algn="ctr" eaLnBrk="1" hangingPunct="1">
              <a:spcBef>
                <a:spcPct val="20000"/>
              </a:spcBef>
              <a:buFont typeface="Wingdings" panose="05000000000000000000" pitchFamily="2" charset="2"/>
              <a:buNone/>
            </a:pPr>
            <a:r>
              <a:rPr kumimoji="0" lang="en-US" altLang="zh-TW" sz="2800" b="1" dirty="0" smtClean="0">
                <a:solidFill>
                  <a:srgbClr val="404040"/>
                </a:solidFill>
                <a:ea typeface="ＭＳ Ｐゴシック" panose="020B0600070205080204" pitchFamily="34" charset="-128"/>
              </a:rPr>
              <a:t>&lt;One </a:t>
            </a:r>
            <a:r>
              <a:rPr kumimoji="0" lang="en-US" altLang="zh-TW" sz="2800" b="1" dirty="0">
                <a:solidFill>
                  <a:srgbClr val="404040"/>
                </a:solidFill>
                <a:ea typeface="ＭＳ Ｐゴシック" panose="020B0600070205080204" pitchFamily="34" charset="-128"/>
              </a:rPr>
              <a:t>Applied &amp; Life </a:t>
            </a:r>
            <a:r>
              <a:rPr kumimoji="0" lang="en-US" altLang="zh-TW" sz="2800" b="1" dirty="0" smtClean="0">
                <a:solidFill>
                  <a:srgbClr val="404040"/>
                </a:solidFill>
                <a:ea typeface="ＭＳ Ｐゴシック" panose="020B0600070205080204" pitchFamily="34" charset="-128"/>
              </a:rPr>
              <a:t>Sciences&gt;</a:t>
            </a:r>
            <a:endParaRPr kumimoji="0" lang="en-US" altLang="zh-TW" sz="2800" b="1" dirty="0">
              <a:solidFill>
                <a:srgbClr val="404040"/>
              </a:solidFill>
              <a:ea typeface="ＭＳ Ｐゴシック" panose="020B0600070205080204" pitchFamily="34" charset="-128"/>
            </a:endParaRPr>
          </a:p>
          <a:p>
            <a:pPr algn="ctr" eaLnBrk="1" hangingPunct="1">
              <a:spcBef>
                <a:spcPct val="20000"/>
              </a:spcBef>
              <a:buFont typeface="Wingdings" panose="05000000000000000000" pitchFamily="2" charset="2"/>
              <a:buNone/>
            </a:pPr>
            <a:r>
              <a:rPr kumimoji="0" lang="en-US" altLang="zh-TW" sz="2000" dirty="0">
                <a:solidFill>
                  <a:srgbClr val="404040"/>
                </a:solidFill>
                <a:ea typeface="ＭＳ Ｐゴシック" panose="020B0600070205080204" pitchFamily="34" charset="-128"/>
              </a:rPr>
              <a:t>Mar. 2026</a:t>
            </a:r>
          </a:p>
        </p:txBody>
      </p:sp>
      <p:grpSp>
        <p:nvGrpSpPr>
          <p:cNvPr id="3075" name="群組 17">
            <a:extLst>
              <a:ext uri="{FF2B5EF4-FFF2-40B4-BE49-F238E27FC236}">
                <a16:creationId xmlns="" xmlns:a16="http://schemas.microsoft.com/office/drawing/2014/main" id="{FC25F5AC-D39C-ABCF-FDC1-B36E4D99FFF7}"/>
              </a:ext>
            </a:extLst>
          </p:cNvPr>
          <p:cNvGrpSpPr>
            <a:grpSpLocks/>
          </p:cNvGrpSpPr>
          <p:nvPr/>
        </p:nvGrpSpPr>
        <p:grpSpPr bwMode="auto">
          <a:xfrm>
            <a:off x="0" y="2438401"/>
            <a:ext cx="12192000" cy="1795463"/>
            <a:chOff x="-1524000" y="2438400"/>
            <a:chExt cx="12192000" cy="1795463"/>
          </a:xfrm>
        </p:grpSpPr>
        <p:sp>
          <p:nvSpPr>
            <p:cNvPr id="3076" name="矩形 18">
              <a:extLst>
                <a:ext uri="{FF2B5EF4-FFF2-40B4-BE49-F238E27FC236}">
                  <a16:creationId xmlns="" xmlns:a16="http://schemas.microsoft.com/office/drawing/2014/main" id="{CDFA5BD6-9778-16E2-1472-081F144C5340}"/>
                </a:ext>
              </a:extLst>
            </p:cNvPr>
            <p:cNvSpPr>
              <a:spLocks noChangeArrowheads="1"/>
            </p:cNvSpPr>
            <p:nvPr/>
          </p:nvSpPr>
          <p:spPr bwMode="auto">
            <a:xfrm>
              <a:off x="-1524000" y="2514599"/>
              <a:ext cx="12192000" cy="1600201"/>
            </a:xfrm>
            <a:prstGeom prst="rect">
              <a:avLst/>
            </a:prstGeom>
            <a:solidFill>
              <a:srgbClr val="FFFFFF">
                <a:alpha val="5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buFont typeface="Arial" panose="020B0604020202020204" pitchFamily="34" charset="0"/>
                <a:buNone/>
              </a:pPr>
              <a:endParaRPr lang="zh-TW" altLang="en-US">
                <a:ea typeface="ＭＳ Ｐゴシック" panose="020B0600070205080204" pitchFamily="34" charset="-128"/>
              </a:endParaRPr>
            </a:p>
          </p:txBody>
        </p:sp>
        <p:pic>
          <p:nvPicPr>
            <p:cNvPr id="3077" name="Picture 2" descr="https://www.tbmc.com.tw/image/category/60.png?37">
              <a:extLst>
                <a:ext uri="{FF2B5EF4-FFF2-40B4-BE49-F238E27FC236}">
                  <a16:creationId xmlns="" xmlns:a16="http://schemas.microsoft.com/office/drawing/2014/main" id="{C48DA1D2-3CF7-F7EC-8CED-2F4939259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669" y="2438400"/>
              <a:ext cx="25082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 xmlns:a16="http://schemas.microsoft.com/office/drawing/2014/main" id="{0CDE48DD-8F11-47DD-B3FB-B1D752F9A8F3}"/>
              </a:ext>
            </a:extLst>
          </p:cNvPr>
          <p:cNvSpPr txBox="1">
            <a:spLocks/>
          </p:cNvSpPr>
          <p:nvPr/>
        </p:nvSpPr>
        <p:spPr bwMode="auto">
          <a:xfrm>
            <a:off x="-57051" y="0"/>
            <a:ext cx="12190268" cy="128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lnSpc>
                <a:spcPct val="170000"/>
              </a:lnSpc>
            </a:pPr>
            <a:r>
              <a:rPr kumimoji="0" lang="en-US" kern="0" dirty="0" smtClean="0">
                <a:latin typeface="华文楷体" panose="02010600040101010101" pitchFamily="2" charset="-122"/>
                <a:ea typeface="华文楷体" panose="02010600040101010101" pitchFamily="2" charset="-122"/>
              </a:rPr>
              <a:t>ProQuest </a:t>
            </a:r>
            <a:r>
              <a:rPr kumimoji="0" lang="zh-CN" altLang="en-US" kern="0" dirty="0" smtClean="0">
                <a:latin typeface="华文楷体" panose="02010600040101010101" pitchFamily="2" charset="-122"/>
                <a:ea typeface="华文楷体" panose="02010600040101010101" pitchFamily="2" charset="-122"/>
              </a:rPr>
              <a:t>平臺檢索及利用</a:t>
            </a:r>
            <a:endParaRPr kumimoji="0" lang="en-US" altLang="zh-CN" kern="0" dirty="0">
              <a:latin typeface="华文楷体" panose="02010600040101010101" pitchFamily="2" charset="-122"/>
              <a:ea typeface="华文楷体" panose="02010600040101010101" pitchFamily="2" charset="-122"/>
            </a:endParaRPr>
          </a:p>
        </p:txBody>
      </p:sp>
      <p:grpSp>
        <p:nvGrpSpPr>
          <p:cNvPr id="4" name="Group 6">
            <a:extLst>
              <a:ext uri="{FF2B5EF4-FFF2-40B4-BE49-F238E27FC236}">
                <a16:creationId xmlns="" xmlns:a16="http://schemas.microsoft.com/office/drawing/2014/main" id="{70DAE182-04C3-424D-B378-4C94477F0E7D}"/>
              </a:ext>
            </a:extLst>
          </p:cNvPr>
          <p:cNvGrpSpPr/>
          <p:nvPr/>
        </p:nvGrpSpPr>
        <p:grpSpPr>
          <a:xfrm>
            <a:off x="9444602" y="2810592"/>
            <a:ext cx="2348917" cy="3630017"/>
            <a:chOff x="6012730" y="581827"/>
            <a:chExt cx="3605378" cy="5374808"/>
          </a:xfrm>
        </p:grpSpPr>
        <p:pic>
          <p:nvPicPr>
            <p:cNvPr id="5" name="Picture 7">
              <a:extLst>
                <a:ext uri="{FF2B5EF4-FFF2-40B4-BE49-F238E27FC236}">
                  <a16:creationId xmlns="" xmlns:a16="http://schemas.microsoft.com/office/drawing/2014/main" id="{1EBFE2F3-BBAC-4F13-9ADC-F22345FD57CE}"/>
                </a:ext>
              </a:extLst>
            </p:cNvPr>
            <p:cNvPicPr>
              <a:picLocks noChangeAspect="1"/>
            </p:cNvPicPr>
            <p:nvPr/>
          </p:nvPicPr>
          <p:blipFill>
            <a:blip r:embed="rId2"/>
            <a:stretch>
              <a:fillRect/>
            </a:stretch>
          </p:blipFill>
          <p:spPr>
            <a:xfrm>
              <a:off x="6012730" y="581827"/>
              <a:ext cx="3605378" cy="5374808"/>
            </a:xfrm>
            <a:prstGeom prst="rect">
              <a:avLst/>
            </a:prstGeom>
          </p:spPr>
        </p:pic>
        <p:pic>
          <p:nvPicPr>
            <p:cNvPr id="6" name="Picture 3">
              <a:extLst>
                <a:ext uri="{FF2B5EF4-FFF2-40B4-BE49-F238E27FC236}">
                  <a16:creationId xmlns="" xmlns:a16="http://schemas.microsoft.com/office/drawing/2014/main" id="{62E558CA-84FB-4FBB-9221-9CCEF264F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535" y="1326893"/>
              <a:ext cx="3111770" cy="403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Picture 14">
            <a:extLst>
              <a:ext uri="{FF2B5EF4-FFF2-40B4-BE49-F238E27FC236}">
                <a16:creationId xmlns="" xmlns:a16="http://schemas.microsoft.com/office/drawing/2014/main" id="{4C76722E-FEFA-4572-A909-4A1BF603587A}"/>
              </a:ext>
            </a:extLst>
          </p:cNvPr>
          <p:cNvPicPr>
            <a:picLocks noChangeAspect="1"/>
          </p:cNvPicPr>
          <p:nvPr/>
        </p:nvPicPr>
        <p:blipFill>
          <a:blip r:embed="rId4"/>
          <a:stretch>
            <a:fillRect/>
          </a:stretch>
        </p:blipFill>
        <p:spPr>
          <a:xfrm>
            <a:off x="140678" y="2874776"/>
            <a:ext cx="8973176" cy="3565833"/>
          </a:xfrm>
          <a:prstGeom prst="rect">
            <a:avLst/>
          </a:prstGeom>
        </p:spPr>
      </p:pic>
      <p:sp>
        <p:nvSpPr>
          <p:cNvPr id="8" name="Rectangle 9">
            <a:extLst>
              <a:ext uri="{FF2B5EF4-FFF2-40B4-BE49-F238E27FC236}">
                <a16:creationId xmlns="" xmlns:a16="http://schemas.microsoft.com/office/drawing/2014/main" id="{308D0C0A-AFC7-42D6-8014-1EDDC407F840}"/>
              </a:ext>
            </a:extLst>
          </p:cNvPr>
          <p:cNvSpPr>
            <a:spLocks noChangeArrowheads="1"/>
          </p:cNvSpPr>
          <p:nvPr/>
        </p:nvSpPr>
        <p:spPr bwMode="auto">
          <a:xfrm>
            <a:off x="125721" y="1165404"/>
            <a:ext cx="1187262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ＭＳ Ｐゴシック" pitchFamily="34" charset="-128"/>
                <a:cs typeface="Arial" pitchFamily="34" charset="0"/>
              </a:defRPr>
            </a:lvl9pPr>
          </a:lstStyle>
          <a:p>
            <a:pPr eaLnBrk="1" hangingPunct="1">
              <a:lnSpc>
                <a:spcPct val="150000"/>
              </a:lnSpc>
              <a:spcBef>
                <a:spcPct val="0"/>
              </a:spcBef>
              <a:buNone/>
            </a:pPr>
            <a:r>
              <a:rPr lang="en-US" altLang="en-US" sz="2400" dirty="0">
                <a:latin typeface="华文楷体" panose="02010600040101010101" pitchFamily="2" charset="-122"/>
                <a:ea typeface="华文楷体" panose="02010600040101010101" pitchFamily="2" charset="-122"/>
                <a:hlinkClick r:id="rId5"/>
              </a:rPr>
              <a:t>https://www.proquest.com/</a:t>
            </a:r>
            <a:r>
              <a:rPr lang="en-US" altLang="en-US" sz="2400" dirty="0">
                <a:latin typeface="华文楷体" panose="02010600040101010101" pitchFamily="2" charset="-122"/>
                <a:ea typeface="华文楷体" panose="02010600040101010101" pitchFamily="2" charset="-122"/>
              </a:rPr>
              <a:t> </a:t>
            </a:r>
            <a:r>
              <a:rPr lang="zh-CN" altLang="en-US" sz="2400" dirty="0" smtClean="0">
                <a:latin typeface="华文楷体" panose="02010600040101010101" pitchFamily="2" charset="-122"/>
                <a:ea typeface="华文楷体" panose="02010600040101010101" pitchFamily="2" charset="-122"/>
              </a:rPr>
              <a:t>支援電腦和</a:t>
            </a:r>
            <a:r>
              <a:rPr lang="zh-TW" altLang="en-US" sz="2400" dirty="0" smtClean="0">
                <a:latin typeface="华文楷体" panose="02010600040101010101" pitchFamily="2" charset="-122"/>
                <a:ea typeface="华文楷体" panose="02010600040101010101" pitchFamily="2" charset="-122"/>
              </a:rPr>
              <a:t>行動</a:t>
            </a:r>
            <a:r>
              <a:rPr lang="zh-TW" altLang="en-US" sz="2400" dirty="0">
                <a:latin typeface="华文楷体" panose="02010600040101010101" pitchFamily="2" charset="-122"/>
                <a:ea typeface="华文楷体" panose="02010600040101010101" pitchFamily="2" charset="-122"/>
              </a:rPr>
              <a:t>載具</a:t>
            </a:r>
            <a:r>
              <a:rPr lang="zh-CN" altLang="en-US" sz="2400" dirty="0" smtClean="0">
                <a:latin typeface="华文楷体" panose="02010600040101010101" pitchFamily="2" charset="-122"/>
                <a:ea typeface="华文楷体" panose="02010600040101010101" pitchFamily="2" charset="-122"/>
              </a:rPr>
              <a:t>，無需安裝</a:t>
            </a:r>
            <a:r>
              <a:rPr lang="en-US" altLang="zh-CN" sz="2400" dirty="0" smtClean="0">
                <a:latin typeface="华文楷体" panose="02010600040101010101" pitchFamily="2" charset="-122"/>
                <a:ea typeface="华文楷体" panose="02010600040101010101" pitchFamily="2" charset="-122"/>
              </a:rPr>
              <a:t>APP</a:t>
            </a:r>
            <a:r>
              <a:rPr lang="zh-CN" altLang="en-US" sz="2400" dirty="0" smtClean="0">
                <a:latin typeface="华文楷体" panose="02010600040101010101" pitchFamily="2" charset="-122"/>
                <a:ea typeface="华文楷体" panose="02010600040101010101" pitchFamily="2" charset="-122"/>
              </a:rPr>
              <a:t>；</a:t>
            </a:r>
            <a:endParaRPr lang="en-US" altLang="zh-CN" sz="2400" dirty="0" smtClean="0">
              <a:latin typeface="华文楷体" panose="02010600040101010101" pitchFamily="2" charset="-122"/>
              <a:ea typeface="华文楷体" panose="02010600040101010101" pitchFamily="2" charset="-122"/>
            </a:endParaRPr>
          </a:p>
          <a:p>
            <a:pPr eaLnBrk="1" hangingPunct="1">
              <a:lnSpc>
                <a:spcPct val="150000"/>
              </a:lnSpc>
              <a:spcBef>
                <a:spcPct val="0"/>
              </a:spcBef>
              <a:buNone/>
            </a:pPr>
            <a:r>
              <a:rPr lang="zh-TW" altLang="en-US" sz="2400" dirty="0">
                <a:latin typeface="华文楷体" panose="02010600040101010101" pitchFamily="2" charset="-122"/>
                <a:ea typeface="华文楷体" panose="02010600040101010101" pitchFamily="2" charset="-122"/>
              </a:rPr>
              <a:t>使用注意是否</a:t>
            </a:r>
            <a:r>
              <a:rPr lang="zh-TW" altLang="en-US" sz="2400" dirty="0" smtClean="0">
                <a:latin typeface="华文楷体" panose="02010600040101010101" pitchFamily="2" charset="-122"/>
                <a:ea typeface="华文楷体" panose="02010600040101010101" pitchFamily="2" charset="-122"/>
              </a:rPr>
              <a:t>在學校</a:t>
            </a:r>
            <a:r>
              <a:rPr lang="en-US" altLang="zh-CN" sz="2400" dirty="0" smtClean="0">
                <a:latin typeface="华文楷体" panose="02010600040101010101" pitchFamily="2" charset="-122"/>
                <a:ea typeface="华文楷体" panose="02010600040101010101" pitchFamily="2" charset="-122"/>
              </a:rPr>
              <a:t>IP</a:t>
            </a:r>
            <a:r>
              <a:rPr lang="zh-TW" altLang="en-US" sz="2400" dirty="0">
                <a:latin typeface="华文楷体" panose="02010600040101010101" pitchFamily="2" charset="-122"/>
                <a:ea typeface="华文楷体" panose="02010600040101010101" pitchFamily="2" charset="-122"/>
              </a:rPr>
              <a:t>範圍內</a:t>
            </a:r>
            <a:r>
              <a:rPr lang="zh-CN" altLang="en-US" sz="2400" dirty="0" smtClean="0">
                <a:latin typeface="华文楷体" panose="02010600040101010101" pitchFamily="2" charset="-122"/>
                <a:ea typeface="华文楷体" panose="02010600040101010101" pitchFamily="2" charset="-122"/>
              </a:rPr>
              <a:t>，</a:t>
            </a:r>
            <a:r>
              <a:rPr lang="zh-TW" altLang="en-US" sz="2400" dirty="0" smtClean="0">
                <a:latin typeface="华文楷体" panose="02010600040101010101" pitchFamily="2" charset="-122"/>
                <a:ea typeface="华文楷体" panose="02010600040101010101" pitchFamily="2" charset="-122"/>
              </a:rPr>
              <a:t>不再許可之</a:t>
            </a:r>
            <a:r>
              <a:rPr lang="en-US" altLang="zh-TW" sz="2400" dirty="0" smtClean="0">
                <a:latin typeface="华文楷体" panose="02010600040101010101" pitchFamily="2" charset="-122"/>
                <a:ea typeface="华文楷体" panose="02010600040101010101" pitchFamily="2" charset="-122"/>
              </a:rPr>
              <a:t>IP</a:t>
            </a:r>
            <a:r>
              <a:rPr lang="zh-TW" altLang="en-US" sz="2400" dirty="0" smtClean="0">
                <a:latin typeface="华文楷体" panose="02010600040101010101" pitchFamily="2" charset="-122"/>
                <a:ea typeface="华文楷体" panose="02010600040101010101" pitchFamily="2" charset="-122"/>
              </a:rPr>
              <a:t>範圍內，需先登入學校校外認證系統</a:t>
            </a:r>
            <a:endParaRPr lang="en-US" altLang="zh-TW" sz="2400" dirty="0" smtClean="0">
              <a:latin typeface="华文楷体" panose="02010600040101010101" pitchFamily="2" charset="-122"/>
              <a:ea typeface="华文楷体" panose="02010600040101010101" pitchFamily="2" charset="-122"/>
            </a:endParaRPr>
          </a:p>
          <a:p>
            <a:pPr eaLnBrk="1" hangingPunct="1">
              <a:lnSpc>
                <a:spcPct val="150000"/>
              </a:lnSpc>
              <a:spcBef>
                <a:spcPct val="0"/>
              </a:spcBef>
              <a:buNone/>
            </a:pPr>
            <a:r>
              <a:rPr lang="zh-TW" altLang="en-US" sz="2400" dirty="0" smtClean="0">
                <a:latin typeface="华文楷体" panose="02010600040101010101" pitchFamily="2" charset="-122"/>
                <a:ea typeface="华文楷体" panose="02010600040101010101" pitchFamily="2" charset="-122"/>
              </a:rPr>
              <a:t>跨</a:t>
            </a:r>
            <a:r>
              <a:rPr lang="zh-CN" altLang="en-US" sz="2400" dirty="0" smtClean="0">
                <a:latin typeface="华文楷体" panose="02010600040101010101" pitchFamily="2" charset="-122"/>
                <a:ea typeface="华文楷体" panose="02010600040101010101" pitchFamily="2" charset="-122"/>
              </a:rPr>
              <a:t>庫</a:t>
            </a:r>
            <a:r>
              <a:rPr lang="zh-TW" altLang="en-US" sz="2400" dirty="0" smtClean="0">
                <a:latin typeface="华文楷体" panose="02010600040101010101" pitchFamily="2" charset="-122"/>
                <a:ea typeface="华文楷体" panose="02010600040101010101" pitchFamily="2" charset="-122"/>
              </a:rPr>
              <a:t>檢索</a:t>
            </a:r>
            <a:r>
              <a:rPr lang="zh-CN" altLang="en-US" sz="2400" dirty="0" smtClean="0">
                <a:latin typeface="华文楷体" panose="02010600040101010101" pitchFamily="2" charset="-122"/>
                <a:ea typeface="华文楷体" panose="02010600040101010101" pitchFamily="2" charset="-122"/>
              </a:rPr>
              <a:t>平臺，提供中文檢索介面</a:t>
            </a:r>
            <a:endParaRPr lang="en-US" altLang="en-US" sz="2000" dirty="0">
              <a:latin typeface="STKaiti" panose="02010600040101010101" pitchFamily="2" charset="-122"/>
              <a:ea typeface="STKaiti" panose="02010600040101010101" pitchFamily="2" charset="-122"/>
            </a:endParaRPr>
          </a:p>
        </p:txBody>
      </p:sp>
    </p:spTree>
    <p:extLst>
      <p:ext uri="{BB962C8B-B14F-4D97-AF65-F5344CB8AC3E}">
        <p14:creationId xmlns:p14="http://schemas.microsoft.com/office/powerpoint/2010/main" val="373968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24200" y="990600"/>
            <a:ext cx="8781651" cy="360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 xmlns:a16="http://schemas.microsoft.com/office/drawing/2014/main" id="{41C40AF0-2DCA-4ED4-ACC3-5143CDECCC43}"/>
              </a:ext>
            </a:extLst>
          </p:cNvPr>
          <p:cNvSpPr>
            <a:spLocks noGrp="1"/>
          </p:cNvSpPr>
          <p:nvPr>
            <p:ph type="title"/>
          </p:nvPr>
        </p:nvSpPr>
        <p:spPr>
          <a:xfrm>
            <a:off x="178067" y="2407"/>
            <a:ext cx="10972800" cy="680720"/>
          </a:xfrm>
        </p:spPr>
        <p:txBody>
          <a:bodyPr/>
          <a:lstStyle/>
          <a:p>
            <a:pPr>
              <a:defRPr/>
            </a:pPr>
            <a:r>
              <a:rPr lang="zh-CN" altLang="en-US" dirty="0" smtClean="0">
                <a:latin typeface="华文楷体" panose="02010600040101010101" pitchFamily="2" charset="-122"/>
                <a:ea typeface="华文楷体" panose="02010600040101010101" pitchFamily="2" charset="-122"/>
                <a:cs typeface="+mn-cs"/>
              </a:rPr>
              <a:t>基本檢索</a:t>
            </a:r>
            <a:endParaRPr lang="en-US" dirty="0">
              <a:latin typeface="华文楷体" panose="02010600040101010101" pitchFamily="2" charset="-122"/>
              <a:ea typeface="华文楷体" panose="02010600040101010101" pitchFamily="2" charset="-122"/>
              <a:cs typeface="+mn-cs"/>
            </a:endParaRPr>
          </a:p>
        </p:txBody>
      </p:sp>
      <p:sp>
        <p:nvSpPr>
          <p:cNvPr id="14" name="Rectangle 13">
            <a:extLst>
              <a:ext uri="{FF2B5EF4-FFF2-40B4-BE49-F238E27FC236}">
                <a16:creationId xmlns="" xmlns:a16="http://schemas.microsoft.com/office/drawing/2014/main" id="{AB38CFD8-4532-4AE3-9CFC-E4C435AF4522}"/>
              </a:ext>
            </a:extLst>
          </p:cNvPr>
          <p:cNvSpPr/>
          <p:nvPr/>
        </p:nvSpPr>
        <p:spPr>
          <a:xfrm>
            <a:off x="178067" y="1630581"/>
            <a:ext cx="3125817" cy="2769989"/>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平臺</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基於檢索的相關性和全面性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檢索算符運用舉例：</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案例：</a:t>
            </a:r>
            <a:r>
              <a:rPr lang="en-US" sz="2000" dirty="0">
                <a:solidFill>
                  <a:srgbClr val="FF0000"/>
                </a:solidFill>
              </a:rPr>
              <a:t>rice genome variation</a:t>
            </a:r>
          </a:p>
          <a:p>
            <a:endParaRPr 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更多幫助點擊：</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hlinkClick r:id="rId5"/>
              </a:rPr>
              <a:t>檢索</a:t>
            </a:r>
            <a:r>
              <a:rPr lang="zh-CN" altLang="en-US" dirty="0">
                <a:latin typeface="微软雅黑" panose="020B0503020204020204" pitchFamily="34" charset="-122"/>
                <a:ea typeface="微软雅黑" panose="020B0503020204020204" pitchFamily="34" charset="-122"/>
                <a:cs typeface="Times New Roman" panose="02020603050405020304" pitchFamily="18" charset="0"/>
                <a:hlinkClick r:id="rId5"/>
              </a:rPr>
              <a:t>技巧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 xmlns:a16="http://schemas.microsoft.com/office/drawing/2014/main" id="{33942797-A43C-4BC0-8774-D048072F85B0}"/>
              </a:ext>
            </a:extLst>
          </p:cNvPr>
          <p:cNvSpPr/>
          <p:nvPr/>
        </p:nvSpPr>
        <p:spPr>
          <a:xfrm>
            <a:off x="3536524" y="4943765"/>
            <a:ext cx="8655476" cy="1200329"/>
          </a:xfrm>
          <a:prstGeom prst="rect">
            <a:avLst/>
          </a:prstGeom>
        </p:spPr>
        <p:txBody>
          <a:bodyPr wrap="square">
            <a:spAutoFit/>
          </a:bodyPr>
          <a:lstStyle/>
          <a:p>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檢索</a:t>
            </a:r>
            <a:r>
              <a:rPr lang="en-US" sz="2200" dirty="0" smtClean="0">
                <a:latin typeface="微软雅黑" panose="020B0503020204020204" pitchFamily="34" charset="-122"/>
                <a:ea typeface="微软雅黑" panose="020B0503020204020204" pitchFamily="34" charset="-122"/>
                <a:cs typeface="Times New Roman" panose="02020603050405020304" pitchFamily="18" charset="0"/>
              </a:rPr>
              <a:t>rice </a:t>
            </a:r>
            <a:r>
              <a:rPr lang="en-US" sz="2200" dirty="0">
                <a:latin typeface="微软雅黑" panose="020B0503020204020204" pitchFamily="34" charset="-122"/>
                <a:ea typeface="微软雅黑" panose="020B0503020204020204" pitchFamily="34" charset="-122"/>
                <a:cs typeface="Times New Roman" panose="02020603050405020304" pitchFamily="18" charset="0"/>
              </a:rPr>
              <a:t>genome </a:t>
            </a:r>
            <a:r>
              <a:rPr lang="en-US" sz="2200" dirty="0" smtClean="0">
                <a:latin typeface="微软雅黑" panose="020B0503020204020204" pitchFamily="34" charset="-122"/>
                <a:ea typeface="微软雅黑" panose="020B0503020204020204" pitchFamily="34" charset="-122"/>
                <a:cs typeface="Times New Roman" panose="02020603050405020304" pitchFamily="18" charset="0"/>
              </a:rPr>
              <a:t>variation</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默認為檢索 </a:t>
            </a:r>
            <a:r>
              <a:rPr lang="en-US" sz="2400" dirty="0" smtClean="0">
                <a:latin typeface="微软雅黑" panose="020B0503020204020204" pitchFamily="34" charset="-122"/>
                <a:ea typeface="微软雅黑" panose="020B0503020204020204" pitchFamily="34" charset="-122"/>
                <a:cs typeface="Times New Roman" panose="02020603050405020304" pitchFamily="18" charset="0"/>
              </a:rPr>
              <a:t>rice </a:t>
            </a:r>
            <a:r>
              <a:rPr lang="en-US" sz="2400" dirty="0">
                <a:latin typeface="微软雅黑" panose="020B0503020204020204" pitchFamily="34" charset="-122"/>
                <a:ea typeface="微软雅黑" panose="020B0503020204020204" pitchFamily="34" charset="-122"/>
                <a:cs typeface="Times New Roman" panose="02020603050405020304" pitchFamily="18" charset="0"/>
              </a:rPr>
              <a:t>and genome and variation</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檢索結果多，但準確性會欠缺</a:t>
            </a: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 xmlns:a16="http://schemas.microsoft.com/office/drawing/2014/main" id="{C4E71570-4DB7-4A22-8080-C7F8F4B2011A}"/>
              </a:ext>
            </a:extLst>
          </p:cNvPr>
          <p:cNvSpPr/>
          <p:nvPr/>
        </p:nvSpPr>
        <p:spPr>
          <a:xfrm>
            <a:off x="3048000" y="1578625"/>
            <a:ext cx="1742486" cy="740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36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255986" y="685799"/>
            <a:ext cx="8739631" cy="396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 xmlns:a16="http://schemas.microsoft.com/office/drawing/2014/main" id="{41C40AF0-2DCA-4ED4-ACC3-5143CDECCC43}"/>
              </a:ext>
            </a:extLst>
          </p:cNvPr>
          <p:cNvSpPr>
            <a:spLocks noGrp="1"/>
          </p:cNvSpPr>
          <p:nvPr>
            <p:ph type="title"/>
          </p:nvPr>
        </p:nvSpPr>
        <p:spPr>
          <a:xfrm>
            <a:off x="178067" y="2407"/>
            <a:ext cx="10972800" cy="680720"/>
          </a:xfrm>
        </p:spPr>
        <p:txBody>
          <a:bodyPr/>
          <a:lstStyle/>
          <a:p>
            <a:pPr>
              <a:defRPr/>
            </a:pPr>
            <a:r>
              <a:rPr lang="zh-CN" altLang="en-US" dirty="0" smtClean="0">
                <a:latin typeface="华文楷体" panose="02010600040101010101" pitchFamily="2" charset="-122"/>
                <a:ea typeface="华文楷体" panose="02010600040101010101" pitchFamily="2" charset="-122"/>
                <a:cs typeface="+mn-cs"/>
              </a:rPr>
              <a:t>基本檢索</a:t>
            </a:r>
            <a:endParaRPr lang="en-US" dirty="0">
              <a:latin typeface="华文楷体" panose="02010600040101010101" pitchFamily="2" charset="-122"/>
              <a:ea typeface="华文楷体" panose="02010600040101010101" pitchFamily="2" charset="-122"/>
              <a:cs typeface="+mn-cs"/>
            </a:endParaRPr>
          </a:p>
        </p:txBody>
      </p:sp>
      <p:sp>
        <p:nvSpPr>
          <p:cNvPr id="14" name="Rectangle 13">
            <a:extLst>
              <a:ext uri="{FF2B5EF4-FFF2-40B4-BE49-F238E27FC236}">
                <a16:creationId xmlns="" xmlns:a16="http://schemas.microsoft.com/office/drawing/2014/main" id="{AB38CFD8-4532-4AE3-9CFC-E4C435AF4522}"/>
              </a:ext>
            </a:extLst>
          </p:cNvPr>
          <p:cNvSpPr/>
          <p:nvPr/>
        </p:nvSpPr>
        <p:spPr>
          <a:xfrm>
            <a:off x="178067" y="1630581"/>
            <a:ext cx="3125817" cy="3077766"/>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平臺</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基於檢索的相關性和全面性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檢索算符運用舉例：</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案例：</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sz="2000" dirty="0">
                <a:solidFill>
                  <a:srgbClr val="FF0000"/>
                </a:solidFill>
              </a:rPr>
              <a:t>rice genome variation”</a:t>
            </a:r>
          </a:p>
          <a:p>
            <a:endParaRPr 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更多幫助點擊：</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hlinkClick r:id="rId5"/>
              </a:rPr>
              <a:t>檢索</a:t>
            </a:r>
            <a:r>
              <a:rPr lang="zh-CN" altLang="en-US" dirty="0">
                <a:latin typeface="微软雅黑" panose="020B0503020204020204" pitchFamily="34" charset="-122"/>
                <a:ea typeface="微软雅黑" panose="020B0503020204020204" pitchFamily="34" charset="-122"/>
                <a:cs typeface="Times New Roman" panose="02020603050405020304" pitchFamily="18" charset="0"/>
                <a:hlinkClick r:id="rId5"/>
              </a:rPr>
              <a:t>技巧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 xmlns:a16="http://schemas.microsoft.com/office/drawing/2014/main" id="{33942797-A43C-4BC0-8774-D048072F85B0}"/>
              </a:ext>
            </a:extLst>
          </p:cNvPr>
          <p:cNvSpPr/>
          <p:nvPr/>
        </p:nvSpPr>
        <p:spPr>
          <a:xfrm>
            <a:off x="3536524" y="4943765"/>
            <a:ext cx="8655476" cy="1138773"/>
          </a:xfrm>
          <a:prstGeom prst="rect">
            <a:avLst/>
          </a:prstGeom>
        </p:spPr>
        <p:txBody>
          <a:bodyPr wrap="square">
            <a:spAutoFit/>
          </a:bodyPr>
          <a:lstStyle/>
          <a:p>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檢索</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sz="2000" dirty="0" smtClean="0">
                <a:latin typeface="微软雅黑" panose="020B0503020204020204" pitchFamily="34" charset="-122"/>
                <a:ea typeface="微软雅黑" panose="020B0503020204020204" pitchFamily="34" charset="-122"/>
              </a:rPr>
              <a:t> </a:t>
            </a:r>
            <a:r>
              <a:rPr lang="en-US" sz="2000" dirty="0">
                <a:latin typeface="微软雅黑" panose="020B0503020204020204" pitchFamily="34" charset="-122"/>
                <a:ea typeface="微软雅黑" panose="020B0503020204020204" pitchFamily="34" charset="-122"/>
                <a:cs typeface="Times New Roman" panose="02020603050405020304" pitchFamily="18" charset="0"/>
              </a:rPr>
              <a:t>rice genome variation</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加</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為片語檢索，可以提供檢索結果的準確性，但會排除大量相關結果</a:t>
            </a: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Rectangle 14">
            <a:extLst>
              <a:ext uri="{FF2B5EF4-FFF2-40B4-BE49-F238E27FC236}">
                <a16:creationId xmlns="" xmlns:a16="http://schemas.microsoft.com/office/drawing/2014/main" id="{9666A353-99A7-41FE-985E-2A2B02A6DC2C}"/>
              </a:ext>
            </a:extLst>
          </p:cNvPr>
          <p:cNvSpPr/>
          <p:nvPr/>
        </p:nvSpPr>
        <p:spPr>
          <a:xfrm>
            <a:off x="3124200" y="1392859"/>
            <a:ext cx="1686292" cy="740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99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62000"/>
            <a:ext cx="889562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 xmlns:a16="http://schemas.microsoft.com/office/drawing/2014/main" id="{41C40AF0-2DCA-4ED4-ACC3-5143CDECCC43}"/>
              </a:ext>
            </a:extLst>
          </p:cNvPr>
          <p:cNvSpPr>
            <a:spLocks noGrp="1"/>
          </p:cNvSpPr>
          <p:nvPr>
            <p:ph type="title"/>
          </p:nvPr>
        </p:nvSpPr>
        <p:spPr>
          <a:xfrm>
            <a:off x="178067" y="2407"/>
            <a:ext cx="10972800" cy="680720"/>
          </a:xfrm>
        </p:spPr>
        <p:txBody>
          <a:bodyPr/>
          <a:lstStyle/>
          <a:p>
            <a:pPr>
              <a:defRPr/>
            </a:pPr>
            <a:r>
              <a:rPr lang="zh-CN" altLang="en-US" dirty="0" smtClean="0">
                <a:latin typeface="华文楷体" panose="02010600040101010101" pitchFamily="2" charset="-122"/>
                <a:ea typeface="华文楷体" panose="02010600040101010101" pitchFamily="2" charset="-122"/>
                <a:cs typeface="+mn-cs"/>
              </a:rPr>
              <a:t>基本檢索</a:t>
            </a:r>
            <a:endParaRPr lang="en-US" dirty="0">
              <a:latin typeface="华文楷体" panose="02010600040101010101" pitchFamily="2" charset="-122"/>
              <a:ea typeface="华文楷体" panose="02010600040101010101" pitchFamily="2" charset="-122"/>
              <a:cs typeface="+mn-cs"/>
            </a:endParaRPr>
          </a:p>
        </p:txBody>
      </p:sp>
      <p:sp>
        <p:nvSpPr>
          <p:cNvPr id="14" name="Rectangle 13">
            <a:extLst>
              <a:ext uri="{FF2B5EF4-FFF2-40B4-BE49-F238E27FC236}">
                <a16:creationId xmlns="" xmlns:a16="http://schemas.microsoft.com/office/drawing/2014/main" id="{AB38CFD8-4532-4AE3-9CFC-E4C435AF4522}"/>
              </a:ext>
            </a:extLst>
          </p:cNvPr>
          <p:cNvSpPr/>
          <p:nvPr/>
        </p:nvSpPr>
        <p:spPr>
          <a:xfrm>
            <a:off x="178067" y="1630581"/>
            <a:ext cx="3125817" cy="3077766"/>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平臺</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基於檢索的相關性和全面性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檢索算符運用舉例：</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案例：</a:t>
            </a:r>
            <a:r>
              <a:rPr lang="en-US" sz="2000" dirty="0">
                <a:solidFill>
                  <a:srgbClr val="FF0000"/>
                </a:solidFill>
              </a:rPr>
              <a:t> rice genome variation</a:t>
            </a:r>
          </a:p>
          <a:p>
            <a:endParaRPr 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更多幫助點擊：</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hlinkClick r:id="rId5"/>
              </a:rPr>
              <a:t>檢索</a:t>
            </a:r>
            <a:r>
              <a:rPr lang="zh-CN" altLang="en-US" dirty="0">
                <a:latin typeface="微软雅黑" panose="020B0503020204020204" pitchFamily="34" charset="-122"/>
                <a:ea typeface="微软雅黑" panose="020B0503020204020204" pitchFamily="34" charset="-122"/>
                <a:cs typeface="Times New Roman" panose="02020603050405020304" pitchFamily="18" charset="0"/>
                <a:hlinkClick r:id="rId5"/>
              </a:rPr>
              <a:t>技巧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 xmlns:a16="http://schemas.microsoft.com/office/drawing/2014/main" id="{33942797-A43C-4BC0-8774-D048072F85B0}"/>
              </a:ext>
            </a:extLst>
          </p:cNvPr>
          <p:cNvSpPr/>
          <p:nvPr/>
        </p:nvSpPr>
        <p:spPr>
          <a:xfrm>
            <a:off x="3447490" y="4669907"/>
            <a:ext cx="8655476" cy="1908215"/>
          </a:xfrm>
          <a:prstGeom prst="rect">
            <a:avLst/>
          </a:prstGeom>
        </p:spPr>
        <p:txBody>
          <a:bodyPr wrap="square">
            <a:spAutoFit/>
          </a:bodyPr>
          <a:lstStyle/>
          <a:p>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檢索</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rice </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near/5 ”</a:t>
            </a:r>
            <a:r>
              <a:rPr lang="en-US" sz="2200" dirty="0">
                <a:latin typeface="微软雅黑" panose="020B0503020204020204" pitchFamily="34" charset="-122"/>
                <a:ea typeface="微软雅黑" panose="020B0503020204020204" pitchFamily="34" charset="-122"/>
                <a:cs typeface="Times New Roman" panose="02020603050405020304" pitchFamily="18" charset="0"/>
              </a:rPr>
              <a:t> genome variation” </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加位置算符</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near</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可檢出含</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個詞間距且排序可能顛倒，例如</a:t>
            </a:r>
            <a:r>
              <a:rPr lang="en-US" sz="2400" dirty="0" smtClean="0">
                <a:highlight>
                  <a:srgbClr val="FFFF00"/>
                </a:highlight>
              </a:rPr>
              <a:t>genome </a:t>
            </a:r>
            <a:r>
              <a:rPr lang="en-US" sz="2400" dirty="0">
                <a:highlight>
                  <a:srgbClr val="FFFF00"/>
                </a:highlight>
              </a:rPr>
              <a:t>variation </a:t>
            </a:r>
            <a:r>
              <a:rPr lang="en-US" sz="2400" dirty="0"/>
              <a:t>reveals the origin of cultivated </a:t>
            </a:r>
            <a:r>
              <a:rPr lang="en-US" sz="2400" dirty="0">
                <a:highlight>
                  <a:srgbClr val="FFFF00"/>
                </a:highlight>
              </a:rPr>
              <a:t>rice</a:t>
            </a:r>
            <a:r>
              <a:rPr lang="en-US" sz="2400" dirty="0"/>
              <a:t> </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，在保證檢索結果準確性上可以提高全面性。 位置算符</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pre</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則限定了詞的先後順序</a:t>
            </a: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 xmlns:a16="http://schemas.microsoft.com/office/drawing/2014/main" id="{BEA3A702-958F-4C1E-9110-87D21F3D8F37}"/>
              </a:ext>
            </a:extLst>
          </p:cNvPr>
          <p:cNvSpPr/>
          <p:nvPr/>
        </p:nvSpPr>
        <p:spPr>
          <a:xfrm>
            <a:off x="3058114" y="1333482"/>
            <a:ext cx="1742486" cy="800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55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14400"/>
            <a:ext cx="872502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 xmlns:a16="http://schemas.microsoft.com/office/drawing/2014/main" id="{41C40AF0-2DCA-4ED4-ACC3-5143CDECCC43}"/>
              </a:ext>
            </a:extLst>
          </p:cNvPr>
          <p:cNvSpPr>
            <a:spLocks noGrp="1"/>
          </p:cNvSpPr>
          <p:nvPr>
            <p:ph type="title"/>
          </p:nvPr>
        </p:nvSpPr>
        <p:spPr>
          <a:xfrm>
            <a:off x="178067" y="2407"/>
            <a:ext cx="10972800" cy="680720"/>
          </a:xfrm>
        </p:spPr>
        <p:txBody>
          <a:bodyPr/>
          <a:lstStyle/>
          <a:p>
            <a:pPr>
              <a:defRPr/>
            </a:pPr>
            <a:r>
              <a:rPr lang="zh-CN" altLang="en-US" dirty="0" smtClean="0">
                <a:latin typeface="华文楷体" panose="02010600040101010101" pitchFamily="2" charset="-122"/>
                <a:ea typeface="华文楷体" panose="02010600040101010101" pitchFamily="2" charset="-122"/>
                <a:cs typeface="+mn-cs"/>
              </a:rPr>
              <a:t>基本檢索</a:t>
            </a:r>
            <a:endParaRPr lang="en-US" dirty="0">
              <a:latin typeface="华文楷体" panose="02010600040101010101" pitchFamily="2" charset="-122"/>
              <a:ea typeface="华文楷体" panose="02010600040101010101" pitchFamily="2" charset="-122"/>
              <a:cs typeface="+mn-cs"/>
            </a:endParaRPr>
          </a:p>
        </p:txBody>
      </p:sp>
      <p:sp>
        <p:nvSpPr>
          <p:cNvPr id="14" name="Rectangle 13">
            <a:extLst>
              <a:ext uri="{FF2B5EF4-FFF2-40B4-BE49-F238E27FC236}">
                <a16:creationId xmlns="" xmlns:a16="http://schemas.microsoft.com/office/drawing/2014/main" id="{AB38CFD8-4532-4AE3-9CFC-E4C435AF4522}"/>
              </a:ext>
            </a:extLst>
          </p:cNvPr>
          <p:cNvSpPr/>
          <p:nvPr/>
        </p:nvSpPr>
        <p:spPr>
          <a:xfrm>
            <a:off x="178067" y="1630581"/>
            <a:ext cx="3125817" cy="3077766"/>
          </a:xfrm>
          <a:prstGeom prst="rect">
            <a:avLst/>
          </a:prstGeom>
        </p:spPr>
        <p:txBody>
          <a:bodyPr wrap="square">
            <a:spAutoFit/>
          </a:bodyPr>
          <a:lstStyle/>
          <a:p>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ProQuest</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平臺</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基於檢索的相關性和全面性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檢索算符運用舉例：</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案例：</a:t>
            </a:r>
            <a:r>
              <a:rPr lang="en-US" sz="2000" dirty="0">
                <a:solidFill>
                  <a:srgbClr val="FF0000"/>
                </a:solidFill>
              </a:rPr>
              <a:t> rice genome variation</a:t>
            </a:r>
          </a:p>
          <a:p>
            <a:endParaRPr 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更多幫助點擊：</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hlinkClick r:id="rId5"/>
              </a:rPr>
              <a:t>檢索</a:t>
            </a:r>
            <a:r>
              <a:rPr lang="zh-CN" altLang="en-US" dirty="0">
                <a:latin typeface="微软雅黑" panose="020B0503020204020204" pitchFamily="34" charset="-122"/>
                <a:ea typeface="微软雅黑" panose="020B0503020204020204" pitchFamily="34" charset="-122"/>
                <a:cs typeface="Times New Roman" panose="02020603050405020304" pitchFamily="18" charset="0"/>
                <a:hlinkClick r:id="rId5"/>
              </a:rPr>
              <a:t>技巧</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Rectangle 9">
            <a:extLst>
              <a:ext uri="{FF2B5EF4-FFF2-40B4-BE49-F238E27FC236}">
                <a16:creationId xmlns="" xmlns:a16="http://schemas.microsoft.com/office/drawing/2014/main" id="{33942797-A43C-4BC0-8774-D048072F85B0}"/>
              </a:ext>
            </a:extLst>
          </p:cNvPr>
          <p:cNvSpPr/>
          <p:nvPr/>
        </p:nvSpPr>
        <p:spPr>
          <a:xfrm>
            <a:off x="3447490" y="4669907"/>
            <a:ext cx="8655476" cy="1877437"/>
          </a:xfrm>
          <a:prstGeom prst="rect">
            <a:avLst/>
          </a:prstGeom>
        </p:spPr>
        <p:txBody>
          <a:bodyPr wrap="square">
            <a:spAutoFit/>
          </a:bodyPr>
          <a:lstStyle/>
          <a:p>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檢索</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rice </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near/5 ”</a:t>
            </a:r>
            <a:r>
              <a:rPr lang="en-US" sz="2200" dirty="0">
                <a:latin typeface="微软雅黑" panose="020B0503020204020204" pitchFamily="34" charset="-122"/>
                <a:ea typeface="微软雅黑" panose="020B0503020204020204" pitchFamily="34" charset="-122"/>
                <a:cs typeface="Times New Roman" panose="02020603050405020304" pitchFamily="18" charset="0"/>
              </a:rPr>
              <a:t> </a:t>
            </a:r>
            <a:r>
              <a:rPr lang="en-US" sz="2200" dirty="0" err="1">
                <a:latin typeface="微软雅黑" panose="020B0503020204020204" pitchFamily="34" charset="-122"/>
                <a:ea typeface="微软雅黑" panose="020B0503020204020204" pitchFamily="34" charset="-122"/>
                <a:cs typeface="Times New Roman" panose="02020603050405020304" pitchFamily="18" charset="0"/>
              </a:rPr>
              <a:t>genom</a:t>
            </a:r>
            <a:r>
              <a:rPr lang="en-US" sz="2200" dirty="0">
                <a:latin typeface="微软雅黑" panose="020B0503020204020204" pitchFamily="34" charset="-122"/>
                <a:ea typeface="微软雅黑" panose="020B0503020204020204" pitchFamily="34" charset="-122"/>
                <a:cs typeface="Times New Roman" panose="02020603050405020304" pitchFamily="18" charset="0"/>
              </a:rPr>
              <a:t>* variation</a:t>
            </a:r>
            <a:r>
              <a:rPr lang="en-US"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加截詞符</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可檢出詞根相同詞尾不同的詞， ，例如</a:t>
            </a:r>
            <a:r>
              <a:rPr lang="en-US" sz="2200" dirty="0" smtClean="0">
                <a:latin typeface="微软雅黑" panose="020B0503020204020204" pitchFamily="34" charset="-122"/>
                <a:ea typeface="微软雅黑" panose="020B0503020204020204" pitchFamily="34" charset="-122"/>
                <a:cs typeface="Times New Roman" panose="02020603050405020304" pitchFamily="18" charset="0"/>
              </a:rPr>
              <a:t>genom</a:t>
            </a:r>
            <a:r>
              <a:rPr lang="en-US" sz="2200" dirty="0" smtClean="0">
                <a:highlight>
                  <a:srgbClr val="FFFF00"/>
                </a:highlight>
                <a:latin typeface="微软雅黑" panose="020B0503020204020204" pitchFamily="34" charset="-122"/>
                <a:ea typeface="微软雅黑" panose="020B0503020204020204" pitchFamily="34" charset="-122"/>
                <a:cs typeface="Times New Roman" panose="02020603050405020304" pitchFamily="18" charset="0"/>
              </a:rPr>
              <a:t>ic</a:t>
            </a:r>
            <a:r>
              <a:rPr lang="en-US" sz="22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en-US" sz="2200" dirty="0">
                <a:latin typeface="微软雅黑" panose="020B0503020204020204" pitchFamily="34" charset="-122"/>
                <a:ea typeface="微软雅黑" panose="020B0503020204020204" pitchFamily="34" charset="-122"/>
                <a:cs typeface="Times New Roman" panose="02020603050405020304" pitchFamily="18" charset="0"/>
              </a:rPr>
              <a:t>variation in cultivated and wild rice </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，在保證檢索結果準確性上可以提高全面性。 位置算符</a:t>
            </a:r>
            <a:r>
              <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rPr>
              <a:t>pre</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200" dirty="0" smtClean="0">
                <a:latin typeface="微软雅黑" panose="020B0503020204020204" pitchFamily="34" charset="-122"/>
                <a:ea typeface="微软雅黑" panose="020B0503020204020204" pitchFamily="34" charset="-122"/>
                <a:cs typeface="Times New Roman" panose="02020603050405020304" pitchFamily="18" charset="0"/>
              </a:rPr>
              <a:t>則限定了詞的先後順序</a:t>
            </a: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lvl="1"/>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Rectangle 11">
            <a:extLst>
              <a:ext uri="{FF2B5EF4-FFF2-40B4-BE49-F238E27FC236}">
                <a16:creationId xmlns="" xmlns:a16="http://schemas.microsoft.com/office/drawing/2014/main" id="{4B87C681-7BC7-473A-8762-5E99527A5743}"/>
              </a:ext>
            </a:extLst>
          </p:cNvPr>
          <p:cNvSpPr/>
          <p:nvPr/>
        </p:nvSpPr>
        <p:spPr>
          <a:xfrm>
            <a:off x="3048000" y="1601981"/>
            <a:ext cx="1742486" cy="800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138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10463807" cy="46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a:extLst>
              <a:ext uri="{FF2B5EF4-FFF2-40B4-BE49-F238E27FC236}">
                <a16:creationId xmlns="" xmlns:a16="http://schemas.microsoft.com/office/drawing/2014/main" id="{0B68A358-9090-4FA8-BE45-5DBB331476CD}"/>
              </a:ext>
            </a:extLst>
          </p:cNvPr>
          <p:cNvSpPr>
            <a:spLocks noGrp="1"/>
          </p:cNvSpPr>
          <p:nvPr>
            <p:ph type="title"/>
          </p:nvPr>
        </p:nvSpPr>
        <p:spPr>
          <a:xfrm>
            <a:off x="178067" y="2407"/>
            <a:ext cx="10972800" cy="680720"/>
          </a:xfrm>
        </p:spPr>
        <p:txBody>
          <a:bodyPr/>
          <a:lstStyle/>
          <a:p>
            <a:pPr>
              <a:defRPr/>
            </a:pPr>
            <a:r>
              <a:rPr lang="zh-CN" altLang="en-US" dirty="0" smtClean="0">
                <a:latin typeface="华文楷体" panose="02010600040101010101" pitchFamily="2" charset="-122"/>
                <a:ea typeface="华文楷体" panose="02010600040101010101" pitchFamily="2" charset="-122"/>
                <a:cs typeface="+mn-cs"/>
              </a:rPr>
              <a:t>基本檢索 </a:t>
            </a:r>
            <a:r>
              <a:rPr lang="en-US" altLang="zh-CN" dirty="0" smtClean="0">
                <a:latin typeface="华文楷体" panose="02010600040101010101" pitchFamily="2" charset="-122"/>
                <a:ea typeface="华文楷体" panose="02010600040101010101" pitchFamily="2" charset="-122"/>
                <a:cs typeface="+mn-cs"/>
              </a:rPr>
              <a:t>- </a:t>
            </a:r>
            <a:r>
              <a:rPr lang="zh-CN" altLang="en-US" dirty="0" smtClean="0">
                <a:latin typeface="华文楷体" panose="02010600040101010101" pitchFamily="2" charset="-122"/>
                <a:ea typeface="华文楷体" panose="02010600040101010101" pitchFamily="2" charset="-122"/>
                <a:cs typeface="+mn-cs"/>
              </a:rPr>
              <a:t>主題解析獲取更多研究文獻</a:t>
            </a:r>
            <a:endParaRPr lang="en-US" dirty="0">
              <a:latin typeface="华文楷体" panose="02010600040101010101" pitchFamily="2" charset="-122"/>
              <a:ea typeface="华文楷体" panose="02010600040101010101" pitchFamily="2" charset="-122"/>
              <a:cs typeface="+mn-cs"/>
            </a:endParaRPr>
          </a:p>
        </p:txBody>
      </p:sp>
      <p:sp>
        <p:nvSpPr>
          <p:cNvPr id="2" name="Rectangle 1">
            <a:extLst>
              <a:ext uri="{FF2B5EF4-FFF2-40B4-BE49-F238E27FC236}">
                <a16:creationId xmlns="" xmlns:a16="http://schemas.microsoft.com/office/drawing/2014/main" id="{A30C478A-9252-4FFB-AF36-4462F9A8FA82}"/>
              </a:ext>
            </a:extLst>
          </p:cNvPr>
          <p:cNvSpPr/>
          <p:nvPr/>
        </p:nvSpPr>
        <p:spPr>
          <a:xfrm>
            <a:off x="88776" y="903321"/>
            <a:ext cx="11834283" cy="800219"/>
          </a:xfrm>
          <a:prstGeom prst="rect">
            <a:avLst/>
          </a:prstGeom>
        </p:spPr>
        <p:txBody>
          <a:bodyPr wrap="square">
            <a:spAutoFit/>
          </a:bodyPr>
          <a:lstStyle/>
          <a:p>
            <a:pPr eaLnBrk="1" hangingPunct="1">
              <a:spcBef>
                <a:spcPct val="0"/>
              </a:spcBef>
              <a:buNone/>
            </a:pPr>
            <a:r>
              <a:rPr lang="zh-CN" altLang="en-US" kern="100" dirty="0" smtClean="0">
                <a:latin typeface="微软雅黑" panose="020B0503020204020204" pitchFamily="34" charset="-122"/>
                <a:ea typeface="微软雅黑" panose="020B0503020204020204" pitchFamily="34" charset="-122"/>
                <a:cs typeface="Times New Roman" panose="02020603050405020304" pitchFamily="18" charset="0"/>
              </a:rPr>
              <a:t>為提供檢索的準確性和全面性，還需要考慮進行概念的解析，相關詞的運用等，例如  </a:t>
            </a:r>
            <a:r>
              <a:rPr lang="en-US" sz="1400" dirty="0" smtClean="0">
                <a:latin typeface="微软雅黑" panose="020B0503020204020204" pitchFamily="34" charset="-122"/>
                <a:ea typeface="微软雅黑" panose="020B0503020204020204" pitchFamily="34" charset="-122"/>
                <a:cs typeface="Times New Roman" panose="02020603050405020304" pitchFamily="18" charset="0"/>
              </a:rPr>
              <a:t>rice</a:t>
            </a:r>
            <a:r>
              <a:rPr lang="en-US" sz="1400" dirty="0">
                <a:latin typeface="微软雅黑" panose="020B0503020204020204" pitchFamily="34" charset="-122"/>
                <a:ea typeface="微软雅黑" panose="020B0503020204020204" pitchFamily="34" charset="-122"/>
                <a:cs typeface="Times New Roman" panose="02020603050405020304" pitchFamily="18" charset="0"/>
              </a:rPr>
              <a:t>* and  (</a:t>
            </a:r>
            <a:r>
              <a:rPr lang="en-US" sz="1400" dirty="0" err="1">
                <a:latin typeface="微软雅黑" panose="020B0503020204020204" pitchFamily="34" charset="-122"/>
                <a:ea typeface="微软雅黑" panose="020B0503020204020204" pitchFamily="34" charset="-122"/>
                <a:cs typeface="Times New Roman" panose="02020603050405020304" pitchFamily="18" charset="0"/>
              </a:rPr>
              <a:t>genom</a:t>
            </a:r>
            <a:r>
              <a:rPr lang="en-US" sz="1400" dirty="0">
                <a:latin typeface="微软雅黑" panose="020B0503020204020204" pitchFamily="34" charset="-122"/>
                <a:ea typeface="微软雅黑" panose="020B0503020204020204" pitchFamily="34" charset="-122"/>
                <a:cs typeface="Times New Roman" panose="02020603050405020304" pitchFamily="18" charset="0"/>
              </a:rPr>
              <a:t>* near/2  (Variation or </a:t>
            </a:r>
            <a:r>
              <a:rPr lang="en-US" sz="1400" dirty="0" err="1">
                <a:latin typeface="微软雅黑" panose="020B0503020204020204" pitchFamily="34" charset="-122"/>
                <a:ea typeface="微软雅黑" panose="020B0503020204020204" pitchFamily="34" charset="-122"/>
                <a:cs typeface="Times New Roman" panose="02020603050405020304" pitchFamily="18" charset="0"/>
              </a:rPr>
              <a:t>chang</a:t>
            </a:r>
            <a:r>
              <a:rPr lang="en-US" sz="1400" dirty="0">
                <a:latin typeface="微软雅黑" panose="020B0503020204020204" pitchFamily="34" charset="-122"/>
                <a:ea typeface="微软雅黑" panose="020B0503020204020204" pitchFamily="34" charset="-122"/>
                <a:cs typeface="Times New Roman" panose="02020603050405020304" pitchFamily="18" charset="0"/>
              </a:rPr>
              <a:t>* or  shuffling or mutation))</a:t>
            </a:r>
          </a:p>
          <a:p>
            <a:pPr algn="just"/>
            <a:endParaRPr 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Rectangle 13">
            <a:extLst>
              <a:ext uri="{FF2B5EF4-FFF2-40B4-BE49-F238E27FC236}">
                <a16:creationId xmlns="" xmlns:a16="http://schemas.microsoft.com/office/drawing/2014/main" id="{BCF477BF-9BB2-40D7-B13E-7ECBC589523A}"/>
              </a:ext>
            </a:extLst>
          </p:cNvPr>
          <p:cNvSpPr/>
          <p:nvPr/>
        </p:nvSpPr>
        <p:spPr>
          <a:xfrm>
            <a:off x="1000665" y="1828800"/>
            <a:ext cx="5011271" cy="8233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0826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69" y="1295399"/>
            <a:ext cx="11156950" cy="490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 xmlns:a16="http://schemas.microsoft.com/office/drawing/2014/main" id="{661B180A-AE15-40A4-9BD7-2C12F9FB2B5F}"/>
              </a:ext>
            </a:extLst>
          </p:cNvPr>
          <p:cNvSpPr>
            <a:spLocks noGrp="1"/>
          </p:cNvSpPr>
          <p:nvPr>
            <p:ph type="title"/>
          </p:nvPr>
        </p:nvSpPr>
        <p:spPr>
          <a:xfrm>
            <a:off x="178067" y="2407"/>
            <a:ext cx="2412733" cy="1333334"/>
          </a:xfrm>
        </p:spPr>
        <p:txBody>
          <a:bodyPr/>
          <a:lstStyle/>
          <a:p>
            <a:pPr>
              <a:defRPr/>
            </a:pPr>
            <a:r>
              <a:rPr lang="zh-TW" altLang="en-US" dirty="0">
                <a:latin typeface="华文楷体" panose="02010600040101010101" pitchFamily="2" charset="-122"/>
                <a:ea typeface="华文楷体" panose="02010600040101010101" pitchFamily="2" charset="-122"/>
                <a:cs typeface="+mn-cs"/>
              </a:rPr>
              <a:t>縮小檢索</a:t>
            </a:r>
            <a:endParaRPr lang="en-US" dirty="0">
              <a:latin typeface="华文楷体" panose="02010600040101010101" pitchFamily="2" charset="-122"/>
              <a:ea typeface="华文楷体" panose="02010600040101010101" pitchFamily="2" charset="-122"/>
              <a:cs typeface="+mn-cs"/>
            </a:endParaRPr>
          </a:p>
        </p:txBody>
      </p:sp>
      <p:sp>
        <p:nvSpPr>
          <p:cNvPr id="14" name="Rectangle 13">
            <a:extLst>
              <a:ext uri="{FF2B5EF4-FFF2-40B4-BE49-F238E27FC236}">
                <a16:creationId xmlns="" xmlns:a16="http://schemas.microsoft.com/office/drawing/2014/main" id="{A834369F-8CB5-431B-90F2-C45DA44F14C6}"/>
              </a:ext>
            </a:extLst>
          </p:cNvPr>
          <p:cNvSpPr/>
          <p:nvPr/>
        </p:nvSpPr>
        <p:spPr>
          <a:xfrm>
            <a:off x="270112" y="1981200"/>
            <a:ext cx="1708516" cy="42168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858" y="349471"/>
            <a:ext cx="3703512" cy="3438525"/>
          </a:xfrm>
          <a:prstGeom prst="rect">
            <a:avLst/>
          </a:prstGeom>
          <a:noFill/>
          <a:ln w="25400">
            <a:solidFill>
              <a:srgbClr val="003399"/>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126" y="1600200"/>
            <a:ext cx="5610225" cy="4375592"/>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120107"/>
            <a:ext cx="5421319" cy="2557462"/>
          </a:xfrm>
          <a:prstGeom prst="rect">
            <a:avLst/>
          </a:prstGeom>
          <a:noFill/>
          <a:ln w="25400">
            <a:solidFill>
              <a:srgbClr val="003399"/>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75396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5735"/>
            <a:ext cx="11534500" cy="514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 xmlns:a16="http://schemas.microsoft.com/office/drawing/2014/main" id="{661B180A-AE15-40A4-9BD7-2C12F9FB2B5F}"/>
              </a:ext>
            </a:extLst>
          </p:cNvPr>
          <p:cNvSpPr>
            <a:spLocks noGrp="1"/>
          </p:cNvSpPr>
          <p:nvPr>
            <p:ph type="title"/>
          </p:nvPr>
        </p:nvSpPr>
        <p:spPr>
          <a:xfrm>
            <a:off x="178066" y="2407"/>
            <a:ext cx="11556733" cy="1333334"/>
          </a:xfrm>
        </p:spPr>
        <p:txBody>
          <a:bodyPr/>
          <a:lstStyle/>
          <a:p>
            <a:pPr>
              <a:defRPr/>
            </a:pPr>
            <a:r>
              <a:rPr lang="zh-TW" altLang="en-US" dirty="0">
                <a:latin typeface="华文楷体" panose="02010600040101010101" pitchFamily="2" charset="-122"/>
                <a:ea typeface="华文楷体" panose="02010600040101010101" pitchFamily="2" charset="-122"/>
                <a:cs typeface="+mn-cs"/>
              </a:rPr>
              <a:t>新知</a:t>
            </a:r>
            <a:r>
              <a:rPr lang="zh-TW" altLang="en-US" dirty="0" smtClean="0">
                <a:latin typeface="华文楷体" panose="02010600040101010101" pitchFamily="2" charset="-122"/>
                <a:ea typeface="华文楷体" panose="02010600040101010101" pitchFamily="2" charset="-122"/>
                <a:cs typeface="+mn-cs"/>
              </a:rPr>
              <a:t>通告</a:t>
            </a:r>
            <a:r>
              <a:rPr lang="en-US" altLang="zh-TW" dirty="0" smtClean="0">
                <a:latin typeface="华文楷体" panose="02010600040101010101" pitchFamily="2" charset="-122"/>
                <a:ea typeface="华文楷体" panose="02010600040101010101" pitchFamily="2" charset="-122"/>
                <a:cs typeface="+mn-cs"/>
              </a:rPr>
              <a:t>(</a:t>
            </a:r>
            <a:r>
              <a:rPr lang="en-US" altLang="zh-CN" dirty="0" smtClean="0">
                <a:latin typeface="华文楷体" panose="02010600040101010101" pitchFamily="2" charset="-122"/>
                <a:ea typeface="华文楷体" panose="02010600040101010101" pitchFamily="2" charset="-122"/>
                <a:cs typeface="+mn-cs"/>
              </a:rPr>
              <a:t>RSS</a:t>
            </a:r>
            <a:r>
              <a:rPr lang="en-US" altLang="zh-TW" dirty="0" smtClean="0">
                <a:latin typeface="华文楷体" panose="02010600040101010101" pitchFamily="2" charset="-122"/>
                <a:ea typeface="华文楷体" panose="02010600040101010101" pitchFamily="2" charset="-122"/>
                <a:cs typeface="+mn-cs"/>
              </a:rPr>
              <a:t>)</a:t>
            </a:r>
            <a:r>
              <a:rPr lang="en-US" altLang="zh-CN" dirty="0" smtClean="0">
                <a:latin typeface="华文楷体" panose="02010600040101010101" pitchFamily="2" charset="-122"/>
                <a:ea typeface="华文楷体" panose="02010600040101010101" pitchFamily="2" charset="-122"/>
                <a:cs typeface="+mn-cs"/>
              </a:rPr>
              <a:t> </a:t>
            </a:r>
            <a:r>
              <a:rPr lang="en-US" altLang="zh-CN" dirty="0">
                <a:latin typeface="华文楷体" panose="02010600040101010101" pitchFamily="2" charset="-122"/>
                <a:ea typeface="华文楷体" panose="02010600040101010101" pitchFamily="2" charset="-122"/>
                <a:cs typeface="+mn-cs"/>
              </a:rPr>
              <a:t>- </a:t>
            </a:r>
            <a:r>
              <a:rPr lang="zh-CN" altLang="en-US" dirty="0" smtClean="0">
                <a:latin typeface="华文楷体" panose="02010600040101010101" pitchFamily="2" charset="-122"/>
                <a:ea typeface="华文楷体" panose="02010600040101010101" pitchFamily="2" charset="-122"/>
                <a:cs typeface="+mn-cs"/>
              </a:rPr>
              <a:t>自動獲取</a:t>
            </a:r>
            <a:r>
              <a:rPr lang="zh-CN" altLang="en-US" dirty="0" smtClean="0">
                <a:latin typeface="华文楷体" panose="02010600040101010101" pitchFamily="2" charset="-122"/>
                <a:ea typeface="华文楷体" panose="02010600040101010101" pitchFamily="2" charset="-122"/>
                <a:cs typeface="+mn-cs"/>
              </a:rPr>
              <a:t>新增</a:t>
            </a:r>
            <a:r>
              <a:rPr lang="zh-TW" altLang="en-US" dirty="0">
                <a:latin typeface="华文楷体" panose="02010600040101010101" pitchFamily="2" charset="-122"/>
                <a:ea typeface="华文楷体" panose="02010600040101010101" pitchFamily="2" charset="-122"/>
                <a:cs typeface="+mn-cs"/>
              </a:rPr>
              <a:t>符合檢索</a:t>
            </a:r>
            <a:r>
              <a:rPr lang="zh-TW" altLang="en-US" dirty="0" smtClean="0">
                <a:latin typeface="华文楷体" panose="02010600040101010101" pitchFamily="2" charset="-122"/>
                <a:ea typeface="华文楷体" panose="02010600040101010101" pitchFamily="2" charset="-122"/>
                <a:cs typeface="+mn-cs"/>
              </a:rPr>
              <a:t>條件設定之</a:t>
            </a:r>
            <a:r>
              <a:rPr lang="zh-CN" altLang="en-US" dirty="0" smtClean="0">
                <a:latin typeface="华文楷体" panose="02010600040101010101" pitchFamily="2" charset="-122"/>
                <a:ea typeface="华文楷体" panose="02010600040101010101" pitchFamily="2" charset="-122"/>
                <a:cs typeface="+mn-cs"/>
              </a:rPr>
              <a:t>記錄</a:t>
            </a:r>
            <a:endParaRPr lang="en-US" dirty="0">
              <a:latin typeface="华文楷体" panose="02010600040101010101" pitchFamily="2" charset="-122"/>
              <a:ea typeface="华文楷体" panose="02010600040101010101" pitchFamily="2" charset="-122"/>
              <a:cs typeface="+mn-cs"/>
            </a:endParaRPr>
          </a:p>
        </p:txBody>
      </p:sp>
      <p:sp>
        <p:nvSpPr>
          <p:cNvPr id="13" name="Rectangle 12">
            <a:extLst>
              <a:ext uri="{FF2B5EF4-FFF2-40B4-BE49-F238E27FC236}">
                <a16:creationId xmlns="" xmlns:a16="http://schemas.microsoft.com/office/drawing/2014/main" id="{2E1EFA1E-0CC2-412E-9095-C7075F0D2F23}"/>
              </a:ext>
            </a:extLst>
          </p:cNvPr>
          <p:cNvSpPr/>
          <p:nvPr/>
        </p:nvSpPr>
        <p:spPr>
          <a:xfrm>
            <a:off x="10896600" y="2133600"/>
            <a:ext cx="1183640" cy="495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365" y="1676400"/>
            <a:ext cx="3562350" cy="5010150"/>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065" y="2896144"/>
            <a:ext cx="3581535" cy="3790406"/>
          </a:xfrm>
          <a:prstGeom prst="rect">
            <a:avLst/>
          </a:prstGeom>
          <a:noFill/>
          <a:ln w="25400">
            <a:solidFill>
              <a:srgbClr val="0033CC"/>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5927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98171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 xmlns:a16="http://schemas.microsoft.com/office/drawing/2014/main" id="{661B180A-AE15-40A4-9BD7-2C12F9FB2B5F}"/>
              </a:ext>
            </a:extLst>
          </p:cNvPr>
          <p:cNvSpPr>
            <a:spLocks noGrp="1"/>
          </p:cNvSpPr>
          <p:nvPr>
            <p:ph type="title"/>
          </p:nvPr>
        </p:nvSpPr>
        <p:spPr>
          <a:xfrm>
            <a:off x="178067" y="2407"/>
            <a:ext cx="10972800" cy="680720"/>
          </a:xfrm>
        </p:spPr>
        <p:txBody>
          <a:bodyPr/>
          <a:lstStyle/>
          <a:p>
            <a:r>
              <a:rPr lang="zh-CN" altLang="en-US" dirty="0" smtClean="0">
                <a:latin typeface="华文楷体" panose="02010600040101010101" pitchFamily="2" charset="-122"/>
                <a:ea typeface="华文楷体" panose="02010600040101010101" pitchFamily="2" charset="-122"/>
                <a:cs typeface="+mn-cs"/>
              </a:rPr>
              <a:t>檢索結果 </a:t>
            </a:r>
            <a:r>
              <a:rPr lang="en-US" altLang="zh-CN" dirty="0" smtClean="0">
                <a:latin typeface="华文楷体" panose="02010600040101010101" pitchFamily="2" charset="-122"/>
                <a:ea typeface="华文楷体" panose="02010600040101010101" pitchFamily="2" charset="-122"/>
                <a:cs typeface="+mn-cs"/>
              </a:rPr>
              <a:t>– </a:t>
            </a:r>
            <a:r>
              <a:rPr lang="zh-CN" altLang="en-US" dirty="0" smtClean="0">
                <a:latin typeface="华文楷体" panose="02010600040101010101" pitchFamily="2" charset="-122"/>
                <a:ea typeface="华文楷体" panose="02010600040101010101" pitchFamily="2" charset="-122"/>
                <a:cs typeface="+mn-cs"/>
              </a:rPr>
              <a:t>文獻記錄</a:t>
            </a:r>
            <a:endParaRPr lang="en-US" dirty="0">
              <a:latin typeface="华文楷体" panose="02010600040101010101" pitchFamily="2" charset="-122"/>
              <a:ea typeface="华文楷体" panose="02010600040101010101" pitchFamily="2" charset="-122"/>
              <a:cs typeface="+mn-cs"/>
            </a:endParaRPr>
          </a:p>
        </p:txBody>
      </p:sp>
      <p:sp>
        <p:nvSpPr>
          <p:cNvPr id="11" name="Rectangle: Rounded Corners 10">
            <a:extLst>
              <a:ext uri="{FF2B5EF4-FFF2-40B4-BE49-F238E27FC236}">
                <a16:creationId xmlns="" xmlns:a16="http://schemas.microsoft.com/office/drawing/2014/main" id="{80DE4BB5-38B1-4EF6-A7AA-94985CB53CFC}"/>
              </a:ext>
            </a:extLst>
          </p:cNvPr>
          <p:cNvSpPr/>
          <p:nvPr/>
        </p:nvSpPr>
        <p:spPr>
          <a:xfrm>
            <a:off x="457200" y="15676245"/>
            <a:ext cx="4076700" cy="365760"/>
          </a:xfrm>
          <a:prstGeom prst="roundRect">
            <a:avLst/>
          </a:prstGeom>
          <a:noFill/>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2">
            <a:extLst>
              <a:ext uri="{FF2B5EF4-FFF2-40B4-BE49-F238E27FC236}">
                <a16:creationId xmlns="" xmlns:a16="http://schemas.microsoft.com/office/drawing/2014/main" id="{19715CDC-ADD8-4942-91E5-178E67C66EF1}"/>
              </a:ext>
            </a:extLst>
          </p:cNvPr>
          <p:cNvSpPr>
            <a:spLocks noChangeArrowheads="1"/>
          </p:cNvSpPr>
          <p:nvPr/>
        </p:nvSpPr>
        <p:spPr bwMode="auto">
          <a:xfrm>
            <a:off x="1447801" y="6096000"/>
            <a:ext cx="1051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zh-TW"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sz="1600" dirty="0" smtClean="0">
                <a:latin typeface="微软雅黑" panose="020B0503020204020204" pitchFamily="34" charset="-122"/>
                <a:ea typeface="微软雅黑" panose="020B0503020204020204" pitchFamily="34" charset="-122"/>
              </a:rPr>
              <a:t>ProQuest</a:t>
            </a:r>
            <a:r>
              <a:rPr lang="zh-CN" altLang="en-US" sz="1600" dirty="0" smtClean="0">
                <a:latin typeface="微软雅黑" panose="020B0503020204020204" pitchFamily="34" charset="-122"/>
                <a:ea typeface="微软雅黑" panose="020B0503020204020204" pitchFamily="34" charset="-122"/>
              </a:rPr>
              <a:t>農業、環境、生物學包庫是全文期刊</a:t>
            </a:r>
            <a:r>
              <a:rPr kumimoji="0" lang="zh-CN" altLang="en-US"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數據庫，但部分文獻僅收錄了文摘</a:t>
            </a:r>
            <a:r>
              <a:rPr kumimoji="0" lang="en-US" altLang="zh-CN"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索引</a:t>
            </a:r>
            <a:r>
              <a:rPr kumimoji="0" lang="zh-CN" altLang="en-US"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TW"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因此，檢索結果</a:t>
            </a:r>
            <a:r>
              <a:rPr kumimoji="0" lang="zh-CN" altLang="en-US"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顯示</a:t>
            </a:r>
            <a:r>
              <a:rPr kumimoji="0" lang="zh-CN" altLang="en-US"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內容包括文摘</a:t>
            </a:r>
            <a:r>
              <a:rPr kumimoji="0" lang="en-US" altLang="zh-CN"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索引，全文文獻（</a:t>
            </a:r>
            <a:r>
              <a:rPr kumimoji="0" lang="en-US" altLang="zh-CN" sz="160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HTML</a:t>
            </a:r>
            <a:r>
              <a:rPr kumimoji="0" lang="en-US" altLang="zh-CN" sz="160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smtClean="0">
                <a:latin typeface="微软雅黑" panose="020B0503020204020204" pitchFamily="34" charset="-122"/>
                <a:ea typeface="微软雅黑" panose="020B0503020204020204" pitchFamily="34" charset="-122"/>
                <a:cs typeface="Times New Roman" panose="02020603050405020304" pitchFamily="18" charset="0"/>
              </a:rPr>
              <a:t>PDF</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全文，引用人，參考</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文</a:t>
            </a:r>
            <a:r>
              <a:rPr lang="zh-TW" altLang="en-US" sz="1600" dirty="0" smtClean="0">
                <a:latin typeface="微软雅黑" panose="020B0503020204020204" pitchFamily="34" charset="-122"/>
                <a:ea typeface="微软雅黑" panose="020B0503020204020204" pitchFamily="34" charset="-122"/>
                <a:cs typeface="Times New Roman" panose="02020603050405020304" pitchFamily="18" charset="0"/>
              </a:rPr>
              <a:t>獻，同時可以連去查看</a:t>
            </a:r>
            <a:r>
              <a:rPr lang="en-US" altLang="zh-TW" sz="1600" dirty="0" smtClean="0">
                <a:latin typeface="微软雅黑" panose="020B0503020204020204" pitchFamily="34" charset="-122"/>
                <a:ea typeface="微软雅黑" panose="020B0503020204020204" pitchFamily="34" charset="-122"/>
                <a:cs typeface="Times New Roman" panose="02020603050405020304" pitchFamily="18" charset="0"/>
              </a:rPr>
              <a:t>WOS</a:t>
            </a:r>
            <a:r>
              <a:rPr lang="zh-TW" altLang="en-US" sz="1600" dirty="0" smtClean="0">
                <a:latin typeface="微软雅黑" panose="020B0503020204020204" pitchFamily="34" charset="-122"/>
                <a:ea typeface="微软雅黑" panose="020B0503020204020204" pitchFamily="34" charset="-122"/>
                <a:cs typeface="Times New Roman" panose="02020603050405020304" pitchFamily="18" charset="0"/>
              </a:rPr>
              <a:t>引用情況</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rPr>
              <a:t> </a:t>
            </a:r>
            <a:endParaRPr kumimoji="0" lang="zh-CN" altLang="en-US" sz="160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12" name="Rectangle 11">
            <a:extLst>
              <a:ext uri="{FF2B5EF4-FFF2-40B4-BE49-F238E27FC236}">
                <a16:creationId xmlns="" xmlns:a16="http://schemas.microsoft.com/office/drawing/2014/main" id="{F02FDB6B-6AD6-45EF-A71E-1A0FDFA9DBF2}"/>
              </a:ext>
            </a:extLst>
          </p:cNvPr>
          <p:cNvSpPr/>
          <p:nvPr/>
        </p:nvSpPr>
        <p:spPr>
          <a:xfrm>
            <a:off x="1447801" y="3052993"/>
            <a:ext cx="502919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A7D5329D-C896-4458-83B0-97E30CCBE18A}"/>
              </a:ext>
            </a:extLst>
          </p:cNvPr>
          <p:cNvSpPr/>
          <p:nvPr/>
        </p:nvSpPr>
        <p:spPr>
          <a:xfrm>
            <a:off x="1447801" y="5638800"/>
            <a:ext cx="4510474"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680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6400" y="152400"/>
            <a:ext cx="10566400" cy="1066800"/>
          </a:xfrm>
        </p:spPr>
        <p:txBody>
          <a:bodyPr/>
          <a:lstStyle/>
          <a:p>
            <a:r>
              <a:rPr lang="zh-CN" altLang="en-US" dirty="0">
                <a:latin typeface="华文楷体" panose="02010600040101010101" pitchFamily="2" charset="-122"/>
                <a:ea typeface="华文楷体" panose="02010600040101010101" pitchFamily="2" charset="-122"/>
              </a:rPr>
              <a:t>檢索結果 </a:t>
            </a:r>
            <a:r>
              <a:rPr lang="en-US" altLang="zh-CN" dirty="0">
                <a:latin typeface="华文楷体" panose="02010600040101010101" pitchFamily="2" charset="-122"/>
                <a:ea typeface="华文楷体" panose="02010600040101010101" pitchFamily="2" charset="-122"/>
              </a:rPr>
              <a:t>– </a:t>
            </a:r>
            <a:r>
              <a:rPr lang="zh-CN" altLang="en-US" dirty="0">
                <a:latin typeface="华文楷体" panose="02010600040101010101" pitchFamily="2" charset="-122"/>
                <a:ea typeface="华文楷体" panose="02010600040101010101" pitchFamily="2" charset="-122"/>
              </a:rPr>
              <a:t>文獻</a:t>
            </a:r>
            <a:r>
              <a:rPr lang="zh-CN" altLang="en-US" dirty="0" smtClean="0">
                <a:latin typeface="华文楷体" panose="02010600040101010101" pitchFamily="2" charset="-122"/>
                <a:ea typeface="华文楷体" panose="02010600040101010101" pitchFamily="2" charset="-122"/>
              </a:rPr>
              <a:t>記錄</a:t>
            </a:r>
            <a:r>
              <a:rPr lang="en-US" altLang="zh-TW" dirty="0" smtClean="0">
                <a:latin typeface="华文楷体" panose="02010600040101010101" pitchFamily="2" charset="-122"/>
                <a:ea typeface="华文楷体" panose="02010600040101010101" pitchFamily="2" charset="-122"/>
              </a:rPr>
              <a:t>(</a:t>
            </a:r>
            <a:r>
              <a:rPr lang="zh-TW" altLang="en-US" dirty="0" smtClean="0">
                <a:latin typeface="华文楷体" panose="02010600040101010101" pitchFamily="2" charset="-122"/>
                <a:ea typeface="华文楷体" panose="02010600040101010101" pitchFamily="2" charset="-122"/>
              </a:rPr>
              <a:t>可免費連結至</a:t>
            </a:r>
            <a:r>
              <a:rPr lang="en-US" altLang="zh-TW" dirty="0" smtClean="0">
                <a:latin typeface="华文楷体" panose="02010600040101010101" pitchFamily="2" charset="-122"/>
                <a:ea typeface="华文楷体" panose="02010600040101010101" pitchFamily="2" charset="-122"/>
              </a:rPr>
              <a:t>WOS</a:t>
            </a:r>
            <a:r>
              <a:rPr lang="zh-TW" altLang="en-US" dirty="0" smtClean="0">
                <a:latin typeface="华文楷体" panose="02010600040101010101" pitchFamily="2" charset="-122"/>
                <a:ea typeface="华文楷体" panose="02010600040101010101" pitchFamily="2" charset="-122"/>
              </a:rPr>
              <a:t>的引文紀錄</a:t>
            </a:r>
            <a:r>
              <a:rPr lang="en-US" altLang="zh-TW" dirty="0" smtClean="0">
                <a:latin typeface="华文楷体" panose="02010600040101010101" pitchFamily="2" charset="-122"/>
                <a:ea typeface="华文楷体" panose="02010600040101010101" pitchFamily="2" charset="-122"/>
              </a:rPr>
              <a:t>)</a:t>
            </a:r>
            <a:endParaRPr lang="zh-TW"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10579100" cy="498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bwMode="auto">
          <a:xfrm>
            <a:off x="2971800" y="2057400"/>
            <a:ext cx="3048000" cy="304800"/>
          </a:xfrm>
          <a:prstGeom prst="rect">
            <a:avLst/>
          </a:prstGeom>
          <a:noFill/>
          <a:ln w="2857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14099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研究人員可透過 </a:t>
            </a:r>
            <a:r>
              <a:rPr lang="en-US" altLang="zh-TW" dirty="0">
                <a:latin typeface="微軟正黑體" panose="020B0604030504040204" pitchFamily="34" charset="-120"/>
                <a:ea typeface="微軟正黑體" panose="020B0604030504040204" pitchFamily="34" charset="-120"/>
              </a:rPr>
              <a:t>Biological Science Collection </a:t>
            </a:r>
            <a:r>
              <a:rPr lang="zh-TW" altLang="en-US" dirty="0">
                <a:latin typeface="微軟正黑體" panose="020B0604030504040204" pitchFamily="34" charset="-120"/>
                <a:ea typeface="微軟正黑體" panose="020B0604030504040204" pitchFamily="34" charset="-120"/>
              </a:rPr>
              <a:t>存取 超過 </a:t>
            </a:r>
            <a:r>
              <a:rPr lang="en-US" altLang="zh-TW" dirty="0">
                <a:latin typeface="微軟正黑體" panose="020B0604030504040204" pitchFamily="34" charset="-120"/>
                <a:ea typeface="微軟正黑體" panose="020B0604030504040204" pitchFamily="34" charset="-120"/>
              </a:rPr>
              <a:t>1,600 </a:t>
            </a:r>
            <a:r>
              <a:rPr lang="zh-TW" altLang="en-US" dirty="0">
                <a:latin typeface="微軟正黑體" panose="020B0604030504040204" pitchFamily="34" charset="-120"/>
                <a:ea typeface="微軟正黑體" panose="020B0604030504040204" pitchFamily="34" charset="-120"/>
              </a:rPr>
              <a:t>種經同儕審查（</a:t>
            </a:r>
            <a:r>
              <a:rPr lang="en-US" altLang="zh-TW" dirty="0">
                <a:latin typeface="微軟正黑體" panose="020B0604030504040204" pitchFamily="34" charset="-120"/>
                <a:ea typeface="微軟正黑體" panose="020B0604030504040204" pitchFamily="34" charset="-120"/>
              </a:rPr>
              <a:t>peer-reviewed</a:t>
            </a:r>
            <a:r>
              <a:rPr lang="zh-TW" altLang="en-US" dirty="0">
                <a:latin typeface="微軟正黑體" panose="020B0604030504040204" pitchFamily="34" charset="-120"/>
                <a:ea typeface="微軟正黑體" panose="020B0604030504040204" pitchFamily="34" charset="-120"/>
              </a:rPr>
              <a:t>）的學術期刊全文，來源包括多家國際頂尖生命科學出版社，例如：</a:t>
            </a:r>
          </a:p>
          <a:p>
            <a:r>
              <a:rPr lang="en-US" altLang="zh-TW" dirty="0">
                <a:latin typeface="微軟正黑體" panose="020B0604030504040204" pitchFamily="34" charset="-120"/>
                <a:ea typeface="微軟正黑體" panose="020B0604030504040204" pitchFamily="34" charset="-120"/>
              </a:rPr>
              <a:t>Nature Publishing</a:t>
            </a:r>
          </a:p>
          <a:p>
            <a:r>
              <a:rPr lang="en-US" altLang="zh-TW" dirty="0">
                <a:latin typeface="微軟正黑體" panose="020B0604030504040204" pitchFamily="34" charset="-120"/>
                <a:ea typeface="微軟正黑體" panose="020B0604030504040204" pitchFamily="34" charset="-120"/>
              </a:rPr>
              <a:t>Elsevier</a:t>
            </a:r>
          </a:p>
          <a:p>
            <a:r>
              <a:rPr lang="en-US" altLang="zh-TW" dirty="0">
                <a:latin typeface="微軟正黑體" panose="020B0604030504040204" pitchFamily="34" charset="-120"/>
                <a:ea typeface="微軟正黑體" panose="020B0604030504040204" pitchFamily="34" charset="-120"/>
              </a:rPr>
              <a:t>Cambridge University Press</a:t>
            </a:r>
          </a:p>
          <a:p>
            <a:r>
              <a:rPr lang="en-US" altLang="zh-TW" dirty="0">
                <a:latin typeface="微軟正黑體" panose="020B0604030504040204" pitchFamily="34" charset="-120"/>
                <a:ea typeface="微軟正黑體" panose="020B0604030504040204" pitchFamily="34" charset="-120"/>
              </a:rPr>
              <a:t>Springer Nature</a:t>
            </a:r>
          </a:p>
          <a:p>
            <a:r>
              <a:rPr lang="zh-TW" altLang="en-US" dirty="0">
                <a:latin typeface="微軟正黑體" panose="020B0604030504040204" pitchFamily="34" charset="-120"/>
                <a:ea typeface="微軟正黑體" panose="020B0604030504040204" pitchFamily="34" charset="-120"/>
              </a:rPr>
              <a:t>此資料庫提供跨生物學各領域與跨學科研究的全面性內容，協助研究人員快速找到研究所需的關鍵資訊與答案。</a:t>
            </a:r>
          </a:p>
          <a:p>
            <a:r>
              <a:rPr lang="zh-TW" altLang="en-US" dirty="0">
                <a:latin typeface="微軟正黑體" panose="020B0604030504040204" pitchFamily="34" charset="-120"/>
                <a:ea typeface="微軟正黑體" panose="020B0604030504040204" pitchFamily="34" charset="-120"/>
              </a:rPr>
              <a:t>此外，</a:t>
            </a:r>
            <a:r>
              <a:rPr lang="en-US" altLang="zh-TW" dirty="0">
                <a:latin typeface="微軟正黑體" panose="020B0604030504040204" pitchFamily="34" charset="-120"/>
                <a:ea typeface="微軟正黑體" panose="020B0604030504040204" pitchFamily="34" charset="-120"/>
              </a:rPr>
              <a:t>Biological Science Index </a:t>
            </a:r>
            <a:r>
              <a:rPr lang="zh-TW" altLang="en-US" dirty="0">
                <a:latin typeface="微軟正黑體" panose="020B0604030504040204" pitchFamily="34" charset="-120"/>
                <a:ea typeface="微軟正黑體" panose="020B0604030504040204" pitchFamily="34" charset="-120"/>
              </a:rPr>
              <a:t>整合了 </a:t>
            </a:r>
            <a:r>
              <a:rPr lang="en-US" altLang="zh-TW" dirty="0">
                <a:latin typeface="微軟正黑體" panose="020B0604030504040204" pitchFamily="34" charset="-120"/>
                <a:ea typeface="微軟正黑體" panose="020B0604030504040204" pitchFamily="34" charset="-120"/>
              </a:rPr>
              <a:t>MEDLINE </a:t>
            </a:r>
            <a:r>
              <a:rPr lang="zh-TW" altLang="en-US" dirty="0">
                <a:latin typeface="微軟正黑體" panose="020B0604030504040204" pitchFamily="34" charset="-120"/>
                <a:ea typeface="微軟正黑體" panose="020B0604030504040204" pitchFamily="34" charset="-120"/>
              </a:rPr>
              <a:t>與 </a:t>
            </a:r>
            <a:r>
              <a:rPr lang="en-US" altLang="zh-TW" dirty="0">
                <a:latin typeface="微軟正黑體" panose="020B0604030504040204" pitchFamily="34" charset="-120"/>
                <a:ea typeface="微軟正黑體" panose="020B0604030504040204" pitchFamily="34" charset="-120"/>
              </a:rPr>
              <a:t>ProQuest </a:t>
            </a:r>
            <a:r>
              <a:rPr lang="zh-TW" altLang="en-US" dirty="0">
                <a:latin typeface="微軟正黑體" panose="020B0604030504040204" pitchFamily="34" charset="-120"/>
                <a:ea typeface="微軟正黑體" panose="020B0604030504040204" pitchFamily="34" charset="-120"/>
              </a:rPr>
              <a:t>精選內容，使其成為生命科學研究與學術探索的重要工具。</a:t>
            </a:r>
          </a:p>
          <a:p>
            <a:endParaRPr lang="zh-TW" altLang="en-US" dirty="0"/>
          </a:p>
        </p:txBody>
      </p:sp>
      <p:sp>
        <p:nvSpPr>
          <p:cNvPr id="6" name="Title 1">
            <a:extLst>
              <a:ext uri="{FF2B5EF4-FFF2-40B4-BE49-F238E27FC236}">
                <a16:creationId xmlns="" xmlns:a16="http://schemas.microsoft.com/office/drawing/2014/main" id="{8C12681B-F9D8-C9CC-4EAA-C31B8FD8F801}"/>
              </a:ext>
            </a:extLst>
          </p:cNvPr>
          <p:cNvSpPr txBox="1">
            <a:spLocks/>
          </p:cNvSpPr>
          <p:nvPr/>
        </p:nvSpPr>
        <p:spPr bwMode="auto">
          <a:xfrm>
            <a:off x="457200" y="76200"/>
            <a:ext cx="955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en-US" altLang="zh-TW" dirty="0">
                <a:solidFill>
                  <a:schemeClr val="accent6">
                    <a:lumMod val="50000"/>
                  </a:schemeClr>
                </a:solidFill>
                <a:latin typeface="微軟正黑體" panose="020B0604030504040204" pitchFamily="34" charset="-120"/>
                <a:ea typeface="微軟正黑體" panose="020B0604030504040204" pitchFamily="34" charset="-120"/>
              </a:rPr>
              <a:t>ProQuest </a:t>
            </a:r>
            <a:r>
              <a:rPr lang="en-US" altLang="zh-TW" dirty="0" smtClean="0">
                <a:solidFill>
                  <a:schemeClr val="accent6">
                    <a:lumMod val="50000"/>
                  </a:schemeClr>
                </a:solidFill>
                <a:latin typeface="微軟正黑體" panose="020B0604030504040204" pitchFamily="34" charset="-120"/>
                <a:ea typeface="微軟正黑體" panose="020B0604030504040204" pitchFamily="34" charset="-120"/>
              </a:rPr>
              <a:t>Biological Science Collection</a:t>
            </a:r>
          </a:p>
          <a:p>
            <a:pPr>
              <a:defRPr/>
            </a:pPr>
            <a:r>
              <a:rPr lang="en-US" altLang="zh-TW" sz="2000" dirty="0" smtClean="0"/>
              <a:t>-</a:t>
            </a:r>
            <a:r>
              <a:rPr lang="zh-TW" altLang="en-US" sz="2000" dirty="0" smtClean="0"/>
              <a:t> 生物</a:t>
            </a:r>
            <a:r>
              <a:rPr lang="zh-TW" altLang="en-US" sz="2000" dirty="0"/>
              <a:t>科學</a:t>
            </a:r>
            <a:r>
              <a:rPr lang="zh-TW" altLang="en-US" sz="2000" dirty="0" smtClean="0"/>
              <a:t>資料庫</a:t>
            </a:r>
            <a:endParaRPr lang="en-US" altLang="zh-TW" dirty="0">
              <a:solidFill>
                <a:schemeClr val="accent6">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76233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732685"/>
            <a:ext cx="1193165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 xmlns:a16="http://schemas.microsoft.com/office/drawing/2014/main" id="{661B180A-AE15-40A4-9BD7-2C12F9FB2B5F}"/>
              </a:ext>
            </a:extLst>
          </p:cNvPr>
          <p:cNvSpPr>
            <a:spLocks noGrp="1"/>
          </p:cNvSpPr>
          <p:nvPr>
            <p:ph type="title"/>
          </p:nvPr>
        </p:nvSpPr>
        <p:spPr>
          <a:xfrm>
            <a:off x="178067" y="2407"/>
            <a:ext cx="10972800" cy="680720"/>
          </a:xfrm>
        </p:spPr>
        <p:txBody>
          <a:bodyPr/>
          <a:lstStyle/>
          <a:p>
            <a:r>
              <a:rPr lang="zh-CN" altLang="en-US" dirty="0" smtClean="0">
                <a:latin typeface="华文楷体" panose="02010600040101010101" pitchFamily="2" charset="-122"/>
                <a:ea typeface="华文楷体" panose="02010600040101010101" pitchFamily="2" charset="-122"/>
                <a:cs typeface="+mn-cs"/>
              </a:rPr>
              <a:t>檢索結果 </a:t>
            </a:r>
            <a:r>
              <a:rPr lang="en-US" altLang="zh-CN" dirty="0" smtClean="0">
                <a:latin typeface="华文楷体" panose="02010600040101010101" pitchFamily="2" charset="-122"/>
                <a:ea typeface="华文楷体" panose="02010600040101010101" pitchFamily="2" charset="-122"/>
                <a:cs typeface="+mn-cs"/>
              </a:rPr>
              <a:t>– </a:t>
            </a:r>
            <a:r>
              <a:rPr lang="zh-CN" altLang="en-US" dirty="0" smtClean="0">
                <a:latin typeface="华文楷体" panose="02010600040101010101" pitchFamily="2" charset="-122"/>
                <a:ea typeface="华文楷体" panose="02010600040101010101" pitchFamily="2" charset="-122"/>
                <a:cs typeface="+mn-cs"/>
              </a:rPr>
              <a:t>記錄詳情</a:t>
            </a:r>
            <a:endParaRPr lang="en-US" dirty="0">
              <a:latin typeface="华文楷体" panose="02010600040101010101" pitchFamily="2" charset="-122"/>
              <a:ea typeface="华文楷体" panose="02010600040101010101" pitchFamily="2" charset="-122"/>
              <a:cs typeface="+mn-cs"/>
            </a:endParaRPr>
          </a:p>
        </p:txBody>
      </p:sp>
      <p:sp>
        <p:nvSpPr>
          <p:cNvPr id="7" name="Rectangle 6">
            <a:extLst>
              <a:ext uri="{FF2B5EF4-FFF2-40B4-BE49-F238E27FC236}">
                <a16:creationId xmlns="" xmlns:a16="http://schemas.microsoft.com/office/drawing/2014/main" id="{E7BE3CA4-FCD4-42EA-99C1-F31C6FA867C5}"/>
              </a:ext>
            </a:extLst>
          </p:cNvPr>
          <p:cNvSpPr/>
          <p:nvPr/>
        </p:nvSpPr>
        <p:spPr>
          <a:xfrm>
            <a:off x="1447800" y="6090636"/>
            <a:ext cx="10480040" cy="338554"/>
          </a:xfrm>
          <a:prstGeom prst="rect">
            <a:avLst/>
          </a:prstGeom>
        </p:spPr>
        <p:txBody>
          <a:bodyPr wrap="square">
            <a:spAutoFit/>
          </a:bodyPr>
          <a:lstStyle/>
          <a:p>
            <a:pPr algn="just"/>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平臺大多文獻</a:t>
            </a:r>
            <a:r>
              <a:rPr lang="en-US" altLang="zh-CN"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html</a:t>
            </a:r>
            <a:r>
              <a:rPr lang="zh-CN" altLang="en-US" sz="1600" kern="100" dirty="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格式文摘</a:t>
            </a:r>
            <a:r>
              <a:rPr 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全文提供了翻譯</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功能；</a:t>
            </a:r>
            <a:r>
              <a:rPr lang="zh-TW"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同時在此</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提供單</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篇文獻</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的</a:t>
            </a:r>
            <a:r>
              <a:rPr lang="zh-TW"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匯出</a:t>
            </a:r>
            <a:r>
              <a:rPr lang="zh-TW" altLang="en-US" sz="1600" kern="100" dirty="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功能</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引用</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、郵</a:t>
            </a:r>
            <a:r>
              <a:rPr lang="zh-TW"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件</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smtClean="0">
                <a:solidFill>
                  <a:srgbClr val="464646"/>
                </a:solidFill>
                <a:latin typeface="微软雅黑" panose="020B0503020204020204" pitchFamily="34" charset="-122"/>
                <a:ea typeface="微软雅黑" panose="020B0503020204020204" pitchFamily="34" charset="-122"/>
                <a:cs typeface="Times New Roman" panose="02020603050405020304" pitchFamily="18" charset="0"/>
              </a:rPr>
              <a:t>列印、保存</a:t>
            </a:r>
            <a:endParaRPr 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Rectangle 11">
            <a:extLst>
              <a:ext uri="{FF2B5EF4-FFF2-40B4-BE49-F238E27FC236}">
                <a16:creationId xmlns="" xmlns:a16="http://schemas.microsoft.com/office/drawing/2014/main" id="{F81E223A-C14A-4B0F-8B78-DADF43DBCC41}"/>
              </a:ext>
            </a:extLst>
          </p:cNvPr>
          <p:cNvSpPr/>
          <p:nvPr/>
        </p:nvSpPr>
        <p:spPr>
          <a:xfrm>
            <a:off x="228600" y="1404944"/>
            <a:ext cx="3124200" cy="439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1423C3B6-13C7-4928-BFE6-1C262804DE0E}"/>
              </a:ext>
            </a:extLst>
          </p:cNvPr>
          <p:cNvSpPr/>
          <p:nvPr/>
        </p:nvSpPr>
        <p:spPr>
          <a:xfrm>
            <a:off x="162832" y="3285509"/>
            <a:ext cx="2199368" cy="8292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CFF55E38-A463-4937-9A9F-DC3A9829F878}"/>
              </a:ext>
            </a:extLst>
          </p:cNvPr>
          <p:cNvSpPr/>
          <p:nvPr/>
        </p:nvSpPr>
        <p:spPr>
          <a:xfrm>
            <a:off x="10061890" y="764626"/>
            <a:ext cx="2026991" cy="5468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764626"/>
            <a:ext cx="3328161" cy="3709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56665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FF719DF-E320-E4E5-13C0-3B6CA2762B0B}"/>
            </a:ext>
          </a:extLst>
        </p:cNvPr>
        <p:cNvGrpSpPr/>
        <p:nvPr/>
      </p:nvGrpSpPr>
      <p:grpSpPr>
        <a:xfrm>
          <a:off x="0" y="0"/>
          <a:ext cx="0" cy="0"/>
          <a:chOff x="0" y="0"/>
          <a:chExt cx="0" cy="0"/>
        </a:xfrm>
      </p:grpSpPr>
      <p:sp>
        <p:nvSpPr>
          <p:cNvPr id="4" name="Title 1">
            <a:extLst>
              <a:ext uri="{FF2B5EF4-FFF2-40B4-BE49-F238E27FC236}">
                <a16:creationId xmlns="" xmlns:a16="http://schemas.microsoft.com/office/drawing/2014/main" id="{8C12681B-F9D8-C9CC-4EAA-C31B8FD8F801}"/>
              </a:ext>
            </a:extLst>
          </p:cNvPr>
          <p:cNvSpPr txBox="1">
            <a:spLocks/>
          </p:cNvSpPr>
          <p:nvPr/>
        </p:nvSpPr>
        <p:spPr bwMode="auto">
          <a:xfrm>
            <a:off x="406400" y="152400"/>
            <a:ext cx="955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en-US" altLang="zh-TW" dirty="0">
                <a:solidFill>
                  <a:schemeClr val="accent6">
                    <a:lumMod val="50000"/>
                  </a:schemeClr>
                </a:solidFill>
                <a:latin typeface="微軟正黑體" panose="020B0604030504040204" pitchFamily="34" charset="-120"/>
                <a:ea typeface="微軟正黑體" panose="020B0604030504040204" pitchFamily="34" charset="-120"/>
              </a:rPr>
              <a:t>ProQuest One Applied &amp; Life Sciences</a:t>
            </a:r>
          </a:p>
        </p:txBody>
      </p:sp>
      <p:sp>
        <p:nvSpPr>
          <p:cNvPr id="3" name="Text Placeholder 3">
            <a:extLst>
              <a:ext uri="{FF2B5EF4-FFF2-40B4-BE49-F238E27FC236}">
                <a16:creationId xmlns="" xmlns:a16="http://schemas.microsoft.com/office/drawing/2014/main" id="{6350F024-BF5B-9604-8227-DAA7D0833B91}"/>
              </a:ext>
            </a:extLst>
          </p:cNvPr>
          <p:cNvSpPr txBox="1">
            <a:spLocks/>
          </p:cNvSpPr>
          <p:nvPr/>
        </p:nvSpPr>
        <p:spPr>
          <a:xfrm>
            <a:off x="406400" y="920327"/>
            <a:ext cx="11171339" cy="336973"/>
          </a:xfrm>
          <a:prstGeom prst="rect">
            <a:avLst/>
          </a:prstGeom>
        </p:spPr>
        <p:txBody>
          <a:bodyPr/>
          <a:lstStyle>
            <a:lvl1pPr marL="342900" indent="-3429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anose="05000000000000000000" pitchFamily="2" charset="2"/>
              <a:buChar char=""/>
              <a:defRPr sz="14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9pPr>
          </a:lstStyle>
          <a:p>
            <a:pPr marL="0" indent="0">
              <a:buNone/>
            </a:pPr>
            <a:r>
              <a:rPr lang="zh-TW" altLang="en-US" b="1" dirty="0">
                <a:latin typeface="微軟正黑體" panose="020B0604030504040204" pitchFamily="34" charset="-120"/>
                <a:ea typeface="微軟正黑體" panose="020B0604030504040204" pitchFamily="34" charset="-120"/>
              </a:rPr>
              <a:t>前瞻性的科學研究與學習</a:t>
            </a:r>
            <a:endParaRPr lang="en-US" altLang="zh-TW" b="1" dirty="0">
              <a:latin typeface="微軟正黑體" panose="020B0604030504040204" pitchFamily="34" charset="-120"/>
              <a:ea typeface="微軟正黑體" panose="020B0604030504040204" pitchFamily="34" charset="-120"/>
            </a:endParaRPr>
          </a:p>
        </p:txBody>
      </p:sp>
      <p:sp>
        <p:nvSpPr>
          <p:cNvPr id="5" name="Text Placeholder 2">
            <a:extLst>
              <a:ext uri="{FF2B5EF4-FFF2-40B4-BE49-F238E27FC236}">
                <a16:creationId xmlns="" xmlns:a16="http://schemas.microsoft.com/office/drawing/2014/main" id="{DDD76123-864A-9767-61FF-7C4A5E0F1DEF}"/>
              </a:ext>
            </a:extLst>
          </p:cNvPr>
          <p:cNvSpPr txBox="1">
            <a:spLocks/>
          </p:cNvSpPr>
          <p:nvPr/>
        </p:nvSpPr>
        <p:spPr>
          <a:xfrm>
            <a:off x="510227" y="1503045"/>
            <a:ext cx="7593650" cy="3478212"/>
          </a:xfrm>
          <a:prstGeom prst="rect">
            <a:avLst/>
          </a:prstGeom>
        </p:spPr>
        <p:txBody>
          <a:bodyPr vert="horz" lIns="0" tIns="0" rIns="0" bIns="0" rtlCol="0" anchor="t">
            <a:noAutofit/>
          </a:bodyPr>
          <a:lstStyle>
            <a:lvl1pPr marL="342900" indent="-3429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anose="05000000000000000000" pitchFamily="2" charset="2"/>
              <a:buChar char=""/>
              <a:defRPr sz="14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9pPr>
          </a:lstStyle>
          <a:p>
            <a:pPr marL="0" indent="0">
              <a:buNone/>
            </a:pPr>
            <a:r>
              <a:rPr lang="zh-TW" altLang="en-US" sz="1800" b="1" dirty="0">
                <a:latin typeface="微軟正黑體" panose="020B0604030504040204" pitchFamily="34" charset="-120"/>
                <a:ea typeface="微軟正黑體" panose="020B0604030504040204" pitchFamily="34" charset="-120"/>
              </a:rPr>
              <a:t>此資料庫收錄完整的全文資源，內容涵蓋學術期刊與技術報告，主題領域包括生物科學、工程學、材料科學與計算機科學等。資料庫亦提供專業研究工具，協助研究人員進行全面的文獻回顧，並取得最新研究成果與灰色文獻，充分支援深入且具前瞻性的學術探索。</a:t>
            </a:r>
            <a:endParaRPr lang="en-US" altLang="zh-TW" sz="1800" b="1" dirty="0">
              <a:solidFill>
                <a:srgbClr val="5E33BF"/>
              </a:solidFill>
              <a:latin typeface="微軟正黑體" panose="020B0604030504040204" pitchFamily="34" charset="-120"/>
              <a:ea typeface="微軟正黑體" panose="020B0604030504040204" pitchFamily="34" charset="-120"/>
            </a:endParaRPr>
          </a:p>
          <a:p>
            <a:pPr marL="0" indent="0">
              <a:buNone/>
            </a:pPr>
            <a:endParaRPr lang="en-US" altLang="zh-TW" sz="1000" b="1" dirty="0">
              <a:latin typeface="微軟正黑體" panose="020B0604030504040204" pitchFamily="34" charset="-120"/>
              <a:ea typeface="微軟正黑體" panose="020B0604030504040204" pitchFamily="34" charset="-120"/>
            </a:endParaRPr>
          </a:p>
          <a:p>
            <a:pPr marL="0" indent="0">
              <a:buNone/>
            </a:pPr>
            <a:r>
              <a:rPr lang="en-US" altLang="zh-TW" sz="1400" b="1" dirty="0">
                <a:solidFill>
                  <a:srgbClr val="FF0000"/>
                </a:solidFill>
                <a:latin typeface="微軟正黑體" panose="020B0604030504040204" pitchFamily="34" charset="-120"/>
                <a:ea typeface="微軟正黑體" panose="020B0604030504040204" pitchFamily="34" charset="-120"/>
              </a:rPr>
              <a:t>Key benefits</a:t>
            </a:r>
          </a:p>
          <a:p>
            <a:pPr marL="274320" indent="-182880">
              <a:spcBef>
                <a:spcPts val="600"/>
              </a:spcBef>
            </a:pPr>
            <a:r>
              <a:rPr lang="zh-TW" altLang="en-US" sz="1800" b="1" dirty="0">
                <a:latin typeface="微軟正黑體" panose="020B0604030504040204" pitchFamily="34" charset="-120"/>
                <a:ea typeface="微軟正黑體" panose="020B0604030504040204" pitchFamily="34" charset="-120"/>
              </a:rPr>
              <a:t>收錄來自該領域最重要出版機構的大量全文資源，包括學術期刊、技術報告及政府出版品，內容豐富且具權威性，為研究與教學提供堅實支援。</a:t>
            </a:r>
            <a:endParaRPr lang="en-US" altLang="zh-TW" sz="1800" b="1" dirty="0">
              <a:latin typeface="微軟正黑體" panose="020B0604030504040204" pitchFamily="34" charset="-120"/>
              <a:ea typeface="微軟正黑體" panose="020B0604030504040204" pitchFamily="34" charset="-120"/>
            </a:endParaRPr>
          </a:p>
          <a:p>
            <a:pPr marL="274320" indent="-182880">
              <a:spcBef>
                <a:spcPts val="600"/>
              </a:spcBef>
            </a:pPr>
            <a:r>
              <a:rPr lang="zh-TW" altLang="en-US" sz="1800" b="1" dirty="0">
                <a:latin typeface="微軟正黑體" panose="020B0604030504040204" pitchFamily="34" charset="-120"/>
                <a:ea typeface="微軟正黑體" panose="020B0604030504040204" pitchFamily="34" charset="-120"/>
              </a:rPr>
              <a:t>提供高品質的文摘與索引（</a:t>
            </a:r>
            <a:r>
              <a:rPr lang="en-US" altLang="zh-TW" sz="1800" b="1" dirty="0">
                <a:latin typeface="微軟正黑體" panose="020B0604030504040204" pitchFamily="34" charset="-120"/>
                <a:ea typeface="微軟正黑體" panose="020B0604030504040204" pitchFamily="34" charset="-120"/>
              </a:rPr>
              <a:t>A&amp;I</a:t>
            </a:r>
            <a:r>
              <a:rPr lang="zh-TW" altLang="en-US" sz="1800" b="1" dirty="0">
                <a:latin typeface="微軟正黑體" panose="020B0604030504040204" pitchFamily="34" charset="-120"/>
                <a:ea typeface="微軟正黑體" panose="020B0604030504040204" pitchFamily="34" charset="-120"/>
              </a:rPr>
              <a:t>）功能，使用者可高效篩選具影響力的研究文章，節省寶貴時間並提升研究效率。</a:t>
            </a:r>
            <a:endParaRPr lang="en-US" altLang="zh-TW" sz="1800" b="1" dirty="0">
              <a:latin typeface="微軟正黑體" panose="020B0604030504040204" pitchFamily="34" charset="-120"/>
              <a:ea typeface="微軟正黑體" panose="020B0604030504040204" pitchFamily="34" charset="-120"/>
            </a:endParaRPr>
          </a:p>
          <a:p>
            <a:pPr marL="274320" indent="-182880">
              <a:spcBef>
                <a:spcPts val="600"/>
              </a:spcBef>
            </a:pPr>
            <a:r>
              <a:rPr lang="zh-TW" altLang="en-US" sz="1800" b="1" dirty="0">
                <a:latin typeface="微軟正黑體" panose="020B0604030504040204" pitchFamily="34" charset="-120"/>
                <a:ea typeface="微軟正黑體" panose="020B0604030504040204" pitchFamily="34" charset="-120"/>
              </a:rPr>
              <a:t>內容多元，涵蓋學術期刊、研究報告、行業期刊、學位論文、會議論文、雜誌等各類資源。</a:t>
            </a:r>
            <a:endParaRPr lang="en-US" altLang="zh-TW" sz="1800" b="1" dirty="0">
              <a:latin typeface="微軟正黑體" panose="020B0604030504040204" pitchFamily="34" charset="-120"/>
              <a:ea typeface="微軟正黑體" panose="020B0604030504040204" pitchFamily="34" charset="-120"/>
            </a:endParaRPr>
          </a:p>
        </p:txBody>
      </p:sp>
      <p:sp>
        <p:nvSpPr>
          <p:cNvPr id="9" name="Text Placeholder 4">
            <a:extLst>
              <a:ext uri="{FF2B5EF4-FFF2-40B4-BE49-F238E27FC236}">
                <a16:creationId xmlns="" xmlns:a16="http://schemas.microsoft.com/office/drawing/2014/main" id="{3A2D9436-BAD1-495F-9CEB-63CE235D4CCE}"/>
              </a:ext>
            </a:extLst>
          </p:cNvPr>
          <p:cNvSpPr txBox="1">
            <a:spLocks/>
          </p:cNvSpPr>
          <p:nvPr/>
        </p:nvSpPr>
        <p:spPr>
          <a:xfrm>
            <a:off x="8203769" y="4953000"/>
            <a:ext cx="3577790" cy="274320"/>
          </a:xfrm>
          <a:prstGeom prst="rect">
            <a:avLst/>
          </a:prstGeom>
          <a:ln w="19050">
            <a:noFill/>
          </a:ln>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400" kern="1200">
                <a:solidFill>
                  <a:schemeClr val="tx1"/>
                </a:solidFill>
                <a:latin typeface="+mn-lt"/>
                <a:ea typeface="+mn-ea"/>
                <a:cs typeface="+mn-cs"/>
              </a:defRPr>
            </a:lvl1pPr>
            <a:lvl2pPr marL="180000" indent="0" algn="l" defTabSz="914400" rtl="0" eaLnBrk="1" latinLnBrk="0" hangingPunct="1">
              <a:lnSpc>
                <a:spcPct val="100000"/>
              </a:lnSpc>
              <a:spcBef>
                <a:spcPts val="900"/>
              </a:spcBef>
              <a:buFont typeface="Arial" panose="020B0604020202020204" pitchFamily="34" charset="0"/>
              <a:buNone/>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At-a-glance</a:t>
            </a:r>
          </a:p>
        </p:txBody>
      </p:sp>
      <p:sp>
        <p:nvSpPr>
          <p:cNvPr id="10" name="TextBox 22">
            <a:extLst>
              <a:ext uri="{FF2B5EF4-FFF2-40B4-BE49-F238E27FC236}">
                <a16:creationId xmlns="" xmlns:a16="http://schemas.microsoft.com/office/drawing/2014/main" id="{3CE5419E-6B40-A645-7E28-E5B92D678ED1}"/>
              </a:ext>
            </a:extLst>
          </p:cNvPr>
          <p:cNvSpPr txBox="1"/>
          <p:nvPr/>
        </p:nvSpPr>
        <p:spPr>
          <a:xfrm>
            <a:off x="510227" y="5258792"/>
            <a:ext cx="7345362" cy="914400"/>
          </a:xfrm>
          <a:prstGeom prst="rect">
            <a:avLst/>
          </a:prstGeom>
          <a:noFill/>
          <a:ln>
            <a:noFill/>
          </a:ln>
        </p:spPr>
        <p:txBody>
          <a:bodyPr wrap="square" lIns="0" tIns="0" rIns="0" bIns="0" numCol="3" rtlCol="0">
            <a:noAutofit/>
          </a:bodyPr>
          <a:lstStyle/>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AI &amp; Computer Science</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Animal Science</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Biotechnology</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Biological Sciences</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Chemistry</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Engineering</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Materials science</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Mathematics</a:t>
            </a:r>
          </a:p>
          <a:p>
            <a:pPr marL="274320" lvl="0" indent="-182880" eaLnBrk="1" fontAlgn="auto" hangingPunct="1">
              <a:spcBef>
                <a:spcPts val="0"/>
              </a:spcBef>
              <a:spcAft>
                <a:spcPts val="300"/>
              </a:spcAft>
              <a:buFont typeface="Arial" panose="020B0604020202020204" pitchFamily="34" charset="0"/>
              <a:buChar char="•"/>
              <a:defRPr/>
            </a:pPr>
            <a:r>
              <a:rPr kumimoji="0" lang="en-US" altLang="zh-TW" sz="1400" dirty="0">
                <a:solidFill>
                  <a:prstClr val="black"/>
                </a:solidFill>
                <a:latin typeface="微軟正黑體" panose="020B0604030504040204" pitchFamily="34" charset="-120"/>
                <a:ea typeface="微軟正黑體" panose="020B0604030504040204" pitchFamily="34" charset="-120"/>
              </a:rPr>
              <a:t>Robotics</a:t>
            </a:r>
          </a:p>
        </p:txBody>
      </p:sp>
      <p:sp>
        <p:nvSpPr>
          <p:cNvPr id="8" name="Text Placeholder 4">
            <a:extLst>
              <a:ext uri="{FF2B5EF4-FFF2-40B4-BE49-F238E27FC236}">
                <a16:creationId xmlns="" xmlns:a16="http://schemas.microsoft.com/office/drawing/2014/main" id="{39C17B73-2B32-6021-C6F5-8EEF2CEF57AE}"/>
              </a:ext>
            </a:extLst>
          </p:cNvPr>
          <p:cNvSpPr txBox="1">
            <a:spLocks/>
          </p:cNvSpPr>
          <p:nvPr/>
        </p:nvSpPr>
        <p:spPr>
          <a:xfrm>
            <a:off x="510227" y="4984472"/>
            <a:ext cx="2468880" cy="274320"/>
          </a:xfrm>
          <a:prstGeom prst="rect">
            <a:avLst/>
          </a:prstGeom>
          <a:ln w="19050">
            <a:noFill/>
          </a:ln>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400" kern="1200">
                <a:solidFill>
                  <a:schemeClr val="tx1"/>
                </a:solidFill>
                <a:latin typeface="+mn-lt"/>
                <a:ea typeface="+mn-ea"/>
                <a:cs typeface="+mn-cs"/>
              </a:defRPr>
            </a:lvl1pPr>
            <a:lvl2pPr marL="180000" indent="0" algn="l" defTabSz="914400" rtl="0" eaLnBrk="1" latinLnBrk="0" hangingPunct="1">
              <a:lnSpc>
                <a:spcPct val="100000"/>
              </a:lnSpc>
              <a:spcBef>
                <a:spcPts val="900"/>
              </a:spcBef>
              <a:buFont typeface="Arial" panose="020B0604020202020204" pitchFamily="34" charset="0"/>
              <a:buNone/>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Key Themes &amp; Topics:</a:t>
            </a:r>
          </a:p>
        </p:txBody>
      </p:sp>
      <p:sp>
        <p:nvSpPr>
          <p:cNvPr id="11" name="Text Placeholder 4">
            <a:extLst>
              <a:ext uri="{FF2B5EF4-FFF2-40B4-BE49-F238E27FC236}">
                <a16:creationId xmlns="" xmlns:a16="http://schemas.microsoft.com/office/drawing/2014/main" id="{8D82A3EC-C51D-EAE7-4C88-39704DB2C585}"/>
              </a:ext>
            </a:extLst>
          </p:cNvPr>
          <p:cNvSpPr txBox="1">
            <a:spLocks/>
          </p:cNvSpPr>
          <p:nvPr/>
        </p:nvSpPr>
        <p:spPr>
          <a:xfrm>
            <a:off x="8203768" y="5224562"/>
            <a:ext cx="3912031" cy="914400"/>
          </a:xfrm>
          <a:prstGeom prst="rect">
            <a:avLst/>
          </a:prstGeom>
        </p:spPr>
        <p:txBody>
          <a:bodyPr lIns="0" tIns="0" rIns="0" bIns="0"/>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altLang="zh-TW" sz="1400" b="1" dirty="0">
                <a:latin typeface="微軟正黑體" panose="020B0604030504040204" pitchFamily="34" charset="-120"/>
                <a:ea typeface="微軟正黑體" panose="020B0604030504040204" pitchFamily="34" charset="-120"/>
                <a:cs typeface="Arial Unicode MS" panose="020B0604020202020204" pitchFamily="34" charset="-120"/>
              </a:rPr>
              <a:t>5,500 +</a:t>
            </a:r>
            <a:r>
              <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rPr>
              <a:t>種學術期刊 </a:t>
            </a:r>
            <a:r>
              <a:rPr lang="en-US" altLang="zh-TW" sz="1400" b="1" dirty="0">
                <a:latin typeface="微軟正黑體" panose="020B0604030504040204" pitchFamily="34" charset="-120"/>
                <a:ea typeface="微軟正黑體" panose="020B0604030504040204" pitchFamily="34" charset="-120"/>
                <a:cs typeface="Arial Unicode MS" panose="020B0604020202020204" pitchFamily="34" charset="-120"/>
              </a:rPr>
              <a:t>| 15 +</a:t>
            </a:r>
            <a:r>
              <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rPr>
              <a:t>萬篇博碩士全文論文</a:t>
            </a:r>
          </a:p>
          <a:p>
            <a:pPr marL="0" lvl="0" indent="0">
              <a:buNone/>
              <a:defRPr/>
            </a:pPr>
            <a:r>
              <a:rPr lang="en-US" altLang="zh-TW" sz="1400" b="1" dirty="0">
                <a:latin typeface="微軟正黑體" panose="020B0604030504040204" pitchFamily="34" charset="-120"/>
                <a:ea typeface="微軟正黑體" panose="020B0604030504040204" pitchFamily="34" charset="-120"/>
                <a:cs typeface="Arial Unicode MS" panose="020B0604020202020204" pitchFamily="34" charset="-120"/>
              </a:rPr>
              <a:t>1,500+ </a:t>
            </a:r>
            <a:r>
              <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rPr>
              <a:t>種行業期刊及雜誌 </a:t>
            </a:r>
            <a:r>
              <a:rPr lang="en-US" altLang="zh-TW" sz="1400" b="1" dirty="0">
                <a:latin typeface="微軟正黑體" panose="020B0604030504040204" pitchFamily="34" charset="-120"/>
                <a:ea typeface="微軟正黑體" panose="020B0604030504040204" pitchFamily="34" charset="-120"/>
                <a:cs typeface="Arial Unicode MS" panose="020B0604020202020204" pitchFamily="34" charset="-120"/>
              </a:rPr>
              <a:t>| 30+ </a:t>
            </a:r>
            <a:r>
              <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rPr>
              <a:t>萬份研究報告</a:t>
            </a:r>
          </a:p>
          <a:p>
            <a:pPr marL="0" lvl="0" indent="0">
              <a:buNone/>
              <a:defRPr/>
            </a:pPr>
            <a:r>
              <a:rPr lang="en-US" altLang="zh-TW" sz="1400" b="1" dirty="0">
                <a:latin typeface="微軟正黑體" panose="020B0604030504040204" pitchFamily="34" charset="-120"/>
                <a:ea typeface="微軟正黑體" panose="020B0604030504040204" pitchFamily="34" charset="-120"/>
                <a:cs typeface="Arial Unicode MS" panose="020B0604020202020204" pitchFamily="34" charset="-120"/>
              </a:rPr>
              <a:t>20 +</a:t>
            </a:r>
            <a:r>
              <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rPr>
              <a:t>萬篇會議論文</a:t>
            </a:r>
          </a:p>
          <a:p>
            <a:pPr marL="0" lvl="0" indent="0">
              <a:buNone/>
              <a:defRPr/>
            </a:pPr>
            <a:endParaRPr lang="zh-TW" altLang="en-US" sz="1400" b="1"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6" name="Picture 8">
            <a:extLst>
              <a:ext uri="{FF2B5EF4-FFF2-40B4-BE49-F238E27FC236}">
                <a16:creationId xmlns="" xmlns:a16="http://schemas.microsoft.com/office/drawing/2014/main" id="{6032EA6B-7C77-3FF1-E671-A531B62B4373}"/>
              </a:ext>
            </a:extLst>
          </p:cNvPr>
          <p:cNvPicPr>
            <a:picLocks noChangeAspect="1"/>
          </p:cNvPicPr>
          <p:nvPr/>
        </p:nvPicPr>
        <p:blipFill>
          <a:blip r:embed="rId3"/>
          <a:stretch>
            <a:fillRect/>
          </a:stretch>
        </p:blipFill>
        <p:spPr>
          <a:xfrm>
            <a:off x="8229600" y="228599"/>
            <a:ext cx="3786784" cy="4517129"/>
          </a:xfrm>
          <a:prstGeom prst="rect">
            <a:avLst/>
          </a:prstGeom>
          <a:ln>
            <a:solidFill>
              <a:schemeClr val="bg1">
                <a:lumMod val="50000"/>
              </a:schemeClr>
            </a:solidFill>
          </a:ln>
        </p:spPr>
      </p:pic>
    </p:spTree>
    <p:extLst>
      <p:ext uri="{BB962C8B-B14F-4D97-AF65-F5344CB8AC3E}">
        <p14:creationId xmlns:p14="http://schemas.microsoft.com/office/powerpoint/2010/main" val="3236421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9C69139-7F5F-D993-6810-994CB380248E}"/>
              </a:ext>
            </a:extLst>
          </p:cNvPr>
          <p:cNvSpPr txBox="1">
            <a:spLocks/>
          </p:cNvSpPr>
          <p:nvPr/>
        </p:nvSpPr>
        <p:spPr bwMode="auto">
          <a:xfrm>
            <a:off x="406400" y="152400"/>
            <a:ext cx="11328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zh-TW" altLang="en-US" sz="3000" dirty="0">
                <a:solidFill>
                  <a:schemeClr val="accent6">
                    <a:lumMod val="50000"/>
                  </a:schemeClr>
                </a:solidFill>
                <a:latin typeface="微軟正黑體" panose="020B0604030504040204" pitchFamily="34" charset="-120"/>
                <a:ea typeface="微軟正黑體" panose="020B0604030504040204" pitchFamily="34" charset="-120"/>
              </a:rPr>
              <a:t>包含 </a:t>
            </a:r>
            <a:r>
              <a:rPr lang="en-US" altLang="zh-TW" sz="3000" dirty="0">
                <a:solidFill>
                  <a:schemeClr val="accent6">
                    <a:lumMod val="50000"/>
                  </a:schemeClr>
                </a:solidFill>
                <a:latin typeface="微軟正黑體" panose="020B0604030504040204" pitchFamily="34" charset="-120"/>
                <a:ea typeface="微軟正黑體" panose="020B0604030504040204" pitchFamily="34" charset="-120"/>
              </a:rPr>
              <a:t>4</a:t>
            </a:r>
            <a:r>
              <a:rPr lang="zh-TW" altLang="en-US" sz="3000" dirty="0">
                <a:solidFill>
                  <a:schemeClr val="accent6">
                    <a:lumMod val="50000"/>
                  </a:schemeClr>
                </a:solidFill>
                <a:latin typeface="微軟正黑體" panose="020B0604030504040204" pitchFamily="34" charset="-120"/>
                <a:ea typeface="微軟正黑體" panose="020B0604030504040204" pitchFamily="34" charset="-120"/>
              </a:rPr>
              <a:t> 個資料庫套裝</a:t>
            </a:r>
            <a:endParaRPr lang="en-US" altLang="zh-TW" sz="3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4339" name="Content Placeholder 5">
            <a:extLst>
              <a:ext uri="{FF2B5EF4-FFF2-40B4-BE49-F238E27FC236}">
                <a16:creationId xmlns="" xmlns:a16="http://schemas.microsoft.com/office/drawing/2014/main" id="{B243507E-F39B-A2BB-F8EE-093AFD9D2E34}"/>
              </a:ext>
            </a:extLst>
          </p:cNvPr>
          <p:cNvSpPr>
            <a:spLocks noGrp="1" noChangeArrowheads="1"/>
          </p:cNvSpPr>
          <p:nvPr>
            <p:ph idx="4294967295"/>
          </p:nvPr>
        </p:nvSpPr>
        <p:spPr>
          <a:xfrm>
            <a:off x="609600" y="1066800"/>
            <a:ext cx="10668000" cy="5334000"/>
          </a:xfrm>
        </p:spPr>
        <p:txBody>
          <a:bodyPr/>
          <a:lstStyle/>
          <a:p>
            <a:r>
              <a:rPr lang="en-US" altLang="zh-TW" sz="1800" b="1" dirty="0">
                <a:solidFill>
                  <a:schemeClr val="accent2">
                    <a:lumMod val="75000"/>
                  </a:schemeClr>
                </a:solidFill>
                <a:latin typeface="微軟正黑體" panose="020B0604030504040204" pitchFamily="34" charset="-120"/>
                <a:ea typeface="微軟正黑體" panose="020B0604030504040204" pitchFamily="34" charset="-120"/>
              </a:rPr>
              <a:t>Advanced Technologies &amp; Computer Science Collection </a:t>
            </a:r>
            <a:r>
              <a:rPr lang="zh-TW" altLang="en-US" sz="1800" b="1" dirty="0">
                <a:solidFill>
                  <a:schemeClr val="accent2">
                    <a:lumMod val="75000"/>
                  </a:schemeClr>
                </a:solidFill>
                <a:latin typeface="微軟正黑體" panose="020B0604030504040204" pitchFamily="34" charset="-120"/>
                <a:ea typeface="微軟正黑體" panose="020B0604030504040204" pitchFamily="34" charset="-120"/>
              </a:rPr>
              <a:t>前瞻科技與電腦科學研究套裝</a:t>
            </a:r>
            <a:endParaRPr lang="en-US" altLang="zh-TW" sz="1800" b="1" dirty="0">
              <a:solidFill>
                <a:schemeClr val="accent2">
                  <a:lumMod val="75000"/>
                </a:schemeClr>
              </a:solidFill>
              <a:latin typeface="微軟正黑體" panose="020B0604030504040204" pitchFamily="34" charset="-120"/>
              <a:ea typeface="微軟正黑體" panose="020B0604030504040204" pitchFamily="34" charset="-120"/>
            </a:endParaRPr>
          </a:p>
          <a:p>
            <a:pPr lvl="1"/>
            <a:r>
              <a:rPr lang="zh-TW" altLang="en-US" sz="1800" dirty="0">
                <a:latin typeface="微軟正黑體" panose="020B0604030504040204" pitchFamily="34" charset="-120"/>
                <a:ea typeface="微軟正黑體" panose="020B0604030504040204" pitchFamily="34" charset="-120"/>
              </a:rPr>
              <a:t>涵蓋高科技領域的最新發展，重點在於電腦科學、航空航太、能源科學、資訊科學等許多領域。也包含 </a:t>
            </a:r>
            <a:r>
              <a:rPr lang="en-US" altLang="zh-TW" sz="1800" dirty="0">
                <a:latin typeface="微軟正黑體" panose="020B0604030504040204" pitchFamily="34" charset="-120"/>
                <a:ea typeface="微軟正黑體" panose="020B0604030504040204" pitchFamily="34" charset="-120"/>
              </a:rPr>
              <a:t>Computer Science Database</a:t>
            </a:r>
            <a:r>
              <a:rPr lang="zh-TW" altLang="en-US" sz="1800" dirty="0">
                <a:latin typeface="微軟正黑體" panose="020B0604030504040204" pitchFamily="34" charset="-120"/>
                <a:ea typeface="微軟正黑體" panose="020B0604030504040204" pitchFamily="34" charset="-120"/>
              </a:rPr>
              <a:t>，提供人工智慧、網路安全、軟體工程及相關學科等眾多領域和應用的全文內容。</a:t>
            </a:r>
          </a:p>
          <a:p>
            <a:r>
              <a:rPr lang="en-US" altLang="zh-TW" sz="1800" b="1" dirty="0">
                <a:solidFill>
                  <a:srgbClr val="FF0000"/>
                </a:solidFill>
                <a:latin typeface="微軟正黑體" panose="020B0604030504040204" pitchFamily="34" charset="-120"/>
                <a:ea typeface="微軟正黑體" panose="020B0604030504040204" pitchFamily="34" charset="-120"/>
              </a:rPr>
              <a:t>Biological Science Collection </a:t>
            </a:r>
            <a:r>
              <a:rPr lang="zh-TW" altLang="en-US" sz="1800" b="1" dirty="0">
                <a:solidFill>
                  <a:srgbClr val="FF0000"/>
                </a:solidFill>
                <a:latin typeface="微軟正黑體" panose="020B0604030504040204" pitchFamily="34" charset="-120"/>
                <a:ea typeface="微軟正黑體" panose="020B0604030504040204" pitchFamily="34" charset="-120"/>
              </a:rPr>
              <a:t>生物科學研究套裝</a:t>
            </a:r>
            <a:endParaRPr lang="en-US" altLang="zh-TW" sz="1800" b="1" dirty="0">
              <a:solidFill>
                <a:srgbClr val="FF0000"/>
              </a:solidFill>
              <a:latin typeface="微軟正黑體" panose="020B0604030504040204" pitchFamily="34" charset="-120"/>
              <a:ea typeface="微軟正黑體" panose="020B0604030504040204" pitchFamily="34" charset="-120"/>
            </a:endParaRPr>
          </a:p>
          <a:p>
            <a:pPr lvl="1"/>
            <a:r>
              <a:rPr lang="zh-TW" altLang="en-US" sz="1800" dirty="0">
                <a:latin typeface="微軟正黑體" panose="020B0604030504040204" pitchFamily="34" charset="-120"/>
                <a:ea typeface="微軟正黑體" panose="020B0604030504040204" pitchFamily="34" charset="-120"/>
              </a:rPr>
              <a:t>整合了數百家知名出版社的摘要、引文、全文學術期刊及其他研究資料。涵蓋學科包括生物學、解剖學、生物技術、生物化學、植物學、生態學、遺傳學、微生物學、毒理學和動物學。使用者可以存取高品質的同儕審查文獻、會議論文集、技術報告、學位論文及其他資料，以獲取各自領域的前瞻見解和最新資訊。</a:t>
            </a:r>
          </a:p>
          <a:p>
            <a:r>
              <a:rPr lang="en-US" altLang="zh-TW" sz="1800" b="1" dirty="0">
                <a:solidFill>
                  <a:schemeClr val="accent2">
                    <a:lumMod val="75000"/>
                  </a:schemeClr>
                </a:solidFill>
                <a:latin typeface="微軟正黑體" panose="020B0604030504040204" pitchFamily="34" charset="-120"/>
                <a:ea typeface="微軟正黑體" panose="020B0604030504040204" pitchFamily="34" charset="-120"/>
              </a:rPr>
              <a:t>Engineering Collection </a:t>
            </a:r>
            <a:r>
              <a:rPr lang="zh-TW" altLang="en-US" sz="1800" b="1" dirty="0">
                <a:solidFill>
                  <a:schemeClr val="accent2">
                    <a:lumMod val="75000"/>
                  </a:schemeClr>
                </a:solidFill>
                <a:latin typeface="微軟正黑體" panose="020B0604030504040204" pitchFamily="34" charset="-120"/>
                <a:ea typeface="微軟正黑體" panose="020B0604030504040204" pitchFamily="34" charset="-120"/>
              </a:rPr>
              <a:t>工程學研究套裝</a:t>
            </a:r>
            <a:endParaRPr lang="en-US" altLang="zh-TW" sz="1800" b="1" dirty="0">
              <a:solidFill>
                <a:schemeClr val="accent2">
                  <a:lumMod val="75000"/>
                </a:schemeClr>
              </a:solidFill>
              <a:latin typeface="微軟正黑體" panose="020B0604030504040204" pitchFamily="34" charset="-120"/>
              <a:ea typeface="微軟正黑體" panose="020B0604030504040204" pitchFamily="34" charset="-120"/>
            </a:endParaRPr>
          </a:p>
          <a:p>
            <a:pPr lvl="1"/>
            <a:r>
              <a:rPr lang="en-US" altLang="zh-TW" sz="1800" dirty="0">
                <a:latin typeface="微軟正黑體" panose="020B0604030504040204" pitchFamily="34" charset="-120"/>
                <a:ea typeface="微軟正黑體" panose="020B0604030504040204" pitchFamily="34" charset="-120"/>
              </a:rPr>
              <a:t>ProQuest </a:t>
            </a:r>
            <a:r>
              <a:rPr lang="zh-TW" altLang="en-US" sz="1800" dirty="0">
                <a:latin typeface="微軟正黑體" panose="020B0604030504040204" pitchFamily="34" charset="-120"/>
                <a:ea typeface="微軟正黑體" panose="020B0604030504040204" pitchFamily="34" charset="-120"/>
              </a:rPr>
              <a:t>旗下規模最大的工程類文獻庫。學生、教師和專業人士可以在這裡找到涵蓋多個工程學科及相關科學領域的文獻。全文及學術期刊、產業刊物、會議論文集、學位論文、技術報告等灰色文獻資源均包含在內。</a:t>
            </a:r>
          </a:p>
          <a:p>
            <a:r>
              <a:rPr lang="en-US" altLang="zh-TW" sz="1800" b="1" dirty="0">
                <a:solidFill>
                  <a:schemeClr val="accent2">
                    <a:lumMod val="75000"/>
                  </a:schemeClr>
                </a:solidFill>
                <a:latin typeface="微軟正黑體" panose="020B0604030504040204" pitchFamily="34" charset="-120"/>
                <a:ea typeface="微軟正黑體" panose="020B0604030504040204" pitchFamily="34" charset="-120"/>
              </a:rPr>
              <a:t>Materials Science Collection </a:t>
            </a:r>
            <a:r>
              <a:rPr lang="zh-TW" altLang="en-US" sz="1800" b="1" dirty="0">
                <a:solidFill>
                  <a:schemeClr val="accent2">
                    <a:lumMod val="75000"/>
                  </a:schemeClr>
                </a:solidFill>
                <a:latin typeface="微軟正黑體" panose="020B0604030504040204" pitchFamily="34" charset="-120"/>
                <a:ea typeface="微軟正黑體" panose="020B0604030504040204" pitchFamily="34" charset="-120"/>
              </a:rPr>
              <a:t>材料科學研究套裝</a:t>
            </a:r>
            <a:endParaRPr lang="en-US" altLang="zh-TW" sz="1800" b="1" dirty="0">
              <a:solidFill>
                <a:schemeClr val="accent2">
                  <a:lumMod val="75000"/>
                </a:schemeClr>
              </a:solidFill>
              <a:latin typeface="微軟正黑體" panose="020B0604030504040204" pitchFamily="34" charset="-120"/>
              <a:ea typeface="微軟正黑體" panose="020B0604030504040204" pitchFamily="34" charset="-120"/>
            </a:endParaRPr>
          </a:p>
          <a:p>
            <a:pPr lvl="1"/>
            <a:r>
              <a:rPr lang="zh-TW" altLang="en-US" sz="1800" dirty="0">
                <a:latin typeface="微軟正黑體" panose="020B0604030504040204" pitchFamily="34" charset="-120"/>
                <a:ea typeface="微軟正黑體" panose="020B0604030504040204" pitchFamily="34" charset="-120"/>
              </a:rPr>
              <a:t>跨學科的全文及學術論文集，旨在為研究材料及相關概念的研究人員提供支援。其內容涵蓋材料科學的多個專業領域，包括工程、奈米科學、建築、陶瓷等等。內容包括學術期刊、產業刊物、會議論文集、學位論文、技術報告等灰色文獻。</a:t>
            </a:r>
            <a:endParaRPr lang="en-US" altLang="zh-TW" sz="180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89C69139-7F5F-D993-6810-994CB380248E}"/>
              </a:ext>
            </a:extLst>
          </p:cNvPr>
          <p:cNvSpPr txBox="1">
            <a:spLocks/>
          </p:cNvSpPr>
          <p:nvPr/>
        </p:nvSpPr>
        <p:spPr bwMode="auto">
          <a:xfrm>
            <a:off x="406400" y="152400"/>
            <a:ext cx="955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zh-TW" altLang="en-US" dirty="0">
                <a:solidFill>
                  <a:schemeClr val="accent6">
                    <a:lumMod val="50000"/>
                  </a:schemeClr>
                </a:solidFill>
                <a:latin typeface="微軟正黑體" panose="020B0604030504040204" pitchFamily="34" charset="-120"/>
                <a:ea typeface="微軟正黑體" panose="020B0604030504040204" pitchFamily="34" charset="-120"/>
              </a:rPr>
              <a:t>豐富資源與多元內容</a:t>
            </a:r>
            <a:endParaRPr kumimoji="0" lang="en-US" altLang="zh-TW" kern="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14339" name="Content Placeholder 5">
            <a:extLst>
              <a:ext uri="{FF2B5EF4-FFF2-40B4-BE49-F238E27FC236}">
                <a16:creationId xmlns="" xmlns:a16="http://schemas.microsoft.com/office/drawing/2014/main" id="{B243507E-F39B-A2BB-F8EE-093AFD9D2E34}"/>
              </a:ext>
            </a:extLst>
          </p:cNvPr>
          <p:cNvSpPr>
            <a:spLocks noGrp="1" noChangeArrowheads="1"/>
          </p:cNvSpPr>
          <p:nvPr>
            <p:ph idx="4294967295"/>
          </p:nvPr>
        </p:nvSpPr>
        <p:spPr>
          <a:xfrm>
            <a:off x="609600" y="1066800"/>
            <a:ext cx="10490200" cy="1905000"/>
          </a:xfrm>
        </p:spPr>
        <p:txBody>
          <a:bodyPr/>
          <a:lstStyle/>
          <a:p>
            <a:pPr>
              <a:lnSpc>
                <a:spcPct val="150000"/>
              </a:lnSpc>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全新升級版本收錄超過 </a:t>
            </a:r>
            <a:r>
              <a:rPr lang="en-US" altLang="zh-TW" sz="2000" b="1" dirty="0">
                <a:solidFill>
                  <a:schemeClr val="tx1">
                    <a:lumMod val="50000"/>
                  </a:schemeClr>
                </a:solidFill>
                <a:latin typeface="微軟正黑體" panose="020B0604030504040204" pitchFamily="34" charset="-120"/>
                <a:ea typeface="微軟正黑體" panose="020B0604030504040204" pitchFamily="34" charset="-120"/>
              </a:rPr>
              <a:t>12,000</a:t>
            </a: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 種出版物，來自學術期刊、雜誌、新聞、商業出版物、博碩士論文、個案研究報告、預印本等的大量全文內容，並且增加更多影片、電子書、</a:t>
            </a:r>
            <a:r>
              <a:rPr lang="en-US" altLang="zh-TW" sz="2000" b="1" dirty="0">
                <a:solidFill>
                  <a:schemeClr val="tx1">
                    <a:lumMod val="50000"/>
                  </a:schemeClr>
                </a:solidFill>
                <a:latin typeface="微軟正黑體" panose="020B0604030504040204" pitchFamily="34" charset="-120"/>
                <a:ea typeface="微軟正黑體" panose="020B0604030504040204" pitchFamily="34" charset="-120"/>
              </a:rPr>
              <a:t>A&amp;I </a:t>
            </a: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索摘資料庫等提供研究解決方案。</a:t>
            </a:r>
            <a:endParaRPr lang="en-US" altLang="zh-TW" sz="2800" b="1" dirty="0">
              <a:solidFill>
                <a:schemeClr val="tx1">
                  <a:lumMod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2">
            <a:extLst>
              <a:ext uri="{FF2B5EF4-FFF2-40B4-BE49-F238E27FC236}">
                <a16:creationId xmlns="" xmlns:a16="http://schemas.microsoft.com/office/drawing/2014/main" id="{2757CDBF-0104-1A9B-C40A-BC626E39C142}"/>
              </a:ext>
            </a:extLst>
          </p:cNvPr>
          <p:cNvGraphicFramePr>
            <a:graphicFrameLocks noGrp="1"/>
          </p:cNvGraphicFramePr>
          <p:nvPr>
            <p:extLst>
              <p:ext uri="{D42A27DB-BD31-4B8C-83A1-F6EECF244321}">
                <p14:modId xmlns:p14="http://schemas.microsoft.com/office/powerpoint/2010/main" val="3518205764"/>
              </p:ext>
            </p:extLst>
          </p:nvPr>
        </p:nvGraphicFramePr>
        <p:xfrm>
          <a:off x="1828799" y="2689217"/>
          <a:ext cx="9067801" cy="3559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圖形 4" descr="書架上的書本 以實心填滿">
            <a:extLst>
              <a:ext uri="{FF2B5EF4-FFF2-40B4-BE49-F238E27FC236}">
                <a16:creationId xmlns="" xmlns:a16="http://schemas.microsoft.com/office/drawing/2014/main" id="{E11705D2-6C59-0A23-116A-E8D84821DA4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280720" y="3176707"/>
            <a:ext cx="461714" cy="461714"/>
          </a:xfrm>
          <a:prstGeom prst="rect">
            <a:avLst/>
          </a:prstGeom>
        </p:spPr>
      </p:pic>
      <p:pic>
        <p:nvPicPr>
          <p:cNvPr id="8" name="圖形 6" descr="報紙 以實心填滿">
            <a:extLst>
              <a:ext uri="{FF2B5EF4-FFF2-40B4-BE49-F238E27FC236}">
                <a16:creationId xmlns="" xmlns:a16="http://schemas.microsoft.com/office/drawing/2014/main" id="{417C92BC-CCC2-6DA7-8251-0FC142C2984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280719" y="3617169"/>
            <a:ext cx="500157" cy="500157"/>
          </a:xfrm>
          <a:prstGeom prst="rect">
            <a:avLst/>
          </a:prstGeom>
        </p:spPr>
      </p:pic>
      <p:pic>
        <p:nvPicPr>
          <p:cNvPr id="9" name="圖形 8" descr="研究 以實心填滿">
            <a:extLst>
              <a:ext uri="{FF2B5EF4-FFF2-40B4-BE49-F238E27FC236}">
                <a16:creationId xmlns="" xmlns:a16="http://schemas.microsoft.com/office/drawing/2014/main" id="{48E621DC-A25C-5886-AA0E-85942C3D582C}"/>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289975" y="4048636"/>
            <a:ext cx="490675" cy="490675"/>
          </a:xfrm>
          <a:prstGeom prst="rect">
            <a:avLst/>
          </a:prstGeom>
        </p:spPr>
      </p:pic>
      <p:pic>
        <p:nvPicPr>
          <p:cNvPr id="10" name="圖形 10" descr="證書卷 以實心填滿">
            <a:extLst>
              <a:ext uri="{FF2B5EF4-FFF2-40B4-BE49-F238E27FC236}">
                <a16:creationId xmlns="" xmlns:a16="http://schemas.microsoft.com/office/drawing/2014/main" id="{6251184F-6FAC-55A5-A612-9F1969245DF2}"/>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338125" y="4528279"/>
            <a:ext cx="404309" cy="404309"/>
          </a:xfrm>
          <a:prstGeom prst="rect">
            <a:avLst/>
          </a:prstGeom>
        </p:spPr>
      </p:pic>
      <p:pic>
        <p:nvPicPr>
          <p:cNvPr id="11" name="圖形 14" descr="媒體簡報 以實心填滿">
            <a:extLst>
              <a:ext uri="{FF2B5EF4-FFF2-40B4-BE49-F238E27FC236}">
                <a16:creationId xmlns="" xmlns:a16="http://schemas.microsoft.com/office/drawing/2014/main" id="{E71B041A-1418-37D9-21BF-E6D50A6B9A6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337899" y="4962252"/>
            <a:ext cx="442752" cy="442752"/>
          </a:xfrm>
          <a:prstGeom prst="rect">
            <a:avLst/>
          </a:prstGeom>
        </p:spPr>
      </p:pic>
      <p:pic>
        <p:nvPicPr>
          <p:cNvPr id="12" name="圖形 16" descr="文件 以實心填滿">
            <a:extLst>
              <a:ext uri="{FF2B5EF4-FFF2-40B4-BE49-F238E27FC236}">
                <a16:creationId xmlns="" xmlns:a16="http://schemas.microsoft.com/office/drawing/2014/main" id="{D4B29B50-D26E-34FD-26CD-CBE66B9BCDC4}"/>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264611" y="2689217"/>
            <a:ext cx="461714" cy="461714"/>
          </a:xfrm>
          <a:prstGeom prst="rect">
            <a:avLst/>
          </a:prstGeom>
        </p:spPr>
      </p:pic>
      <p:pic>
        <p:nvPicPr>
          <p:cNvPr id="13" name="圖形 18" descr="資料夾搜尋 以實心填滿">
            <a:extLst>
              <a:ext uri="{FF2B5EF4-FFF2-40B4-BE49-F238E27FC236}">
                <a16:creationId xmlns="" xmlns:a16="http://schemas.microsoft.com/office/drawing/2014/main" id="{096092FB-FAF2-6AC4-BA0D-167F33C8BC1A}"/>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373001" y="5421771"/>
            <a:ext cx="388654" cy="38865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72AC359-EE94-F295-1EB0-C3E9DE16120C}"/>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04456F11-5EEC-3D28-38DA-931FCBFEFD95}"/>
              </a:ext>
            </a:extLst>
          </p:cNvPr>
          <p:cNvSpPr txBox="1">
            <a:spLocks noChangeArrowheads="1"/>
          </p:cNvSpPr>
          <p:nvPr/>
        </p:nvSpPr>
        <p:spPr bwMode="auto">
          <a:xfrm>
            <a:off x="304800" y="128588"/>
            <a:ext cx="1021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dirty="0">
                <a:solidFill>
                  <a:schemeClr val="accent1"/>
                </a:solidFill>
                <a:latin typeface="微軟正黑體" panose="020B0604030504040204" pitchFamily="34" charset="-120"/>
                <a:ea typeface="微軟正黑體" panose="020B0604030504040204" pitchFamily="34" charset="-120"/>
              </a:rPr>
              <a:t>推薦學術性期刊－</a:t>
            </a:r>
            <a:r>
              <a:rPr kumimoji="0" lang="zh-TW" altLang="en-US" dirty="0">
                <a:solidFill>
                  <a:srgbClr val="62B3D1"/>
                </a:solidFill>
                <a:latin typeface="微軟正黑體" panose="020B0604030504040204" pitchFamily="34" charset="-120"/>
                <a:ea typeface="微軟正黑體" panose="020B0604030504040204" pitchFamily="34" charset="-120"/>
              </a:rPr>
              <a:t>醫學、生物學、應用科學、基礎科學</a:t>
            </a:r>
            <a:endParaRPr kumimoji="0" lang="en-US" altLang="zh-TW" dirty="0">
              <a:solidFill>
                <a:srgbClr val="62B3D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 xmlns:a16="http://schemas.microsoft.com/office/drawing/2014/main" id="{7EE49ABF-C86D-A5ED-89F7-2822592B4063}"/>
              </a:ext>
            </a:extLst>
          </p:cNvPr>
          <p:cNvSpPr txBox="1"/>
          <p:nvPr/>
        </p:nvSpPr>
        <p:spPr>
          <a:xfrm>
            <a:off x="1947760" y="1068526"/>
            <a:ext cx="8458200" cy="5632311"/>
          </a:xfrm>
          <a:prstGeom prst="rect">
            <a:avLst/>
          </a:prstGeom>
          <a:noFill/>
        </p:spPr>
        <p:txBody>
          <a:bodyPr wrap="square">
            <a:spAutoFit/>
          </a:bodyPr>
          <a:lstStyle/>
          <a:p>
            <a:pPr eaLnBrk="1" hangingPunct="1">
              <a:defRPr/>
            </a:pPr>
            <a:r>
              <a:rPr kumimoji="0" lang="zh-TW" altLang="en-US" sz="1800" b="1" dirty="0">
                <a:solidFill>
                  <a:schemeClr val="accent6">
                    <a:lumMod val="75000"/>
                  </a:schemeClr>
                </a:solidFill>
                <a:latin typeface="微軟正黑體" pitchFamily="34" charset="-120"/>
                <a:ea typeface="微軟正黑體" pitchFamily="34" charset="-120"/>
              </a:rPr>
              <a:t>醫學</a:t>
            </a:r>
            <a:endParaRPr kumimoji="0" lang="en-US" altLang="zh-TW" sz="1800" b="1" dirty="0">
              <a:solidFill>
                <a:schemeClr val="accent6">
                  <a:lumMod val="75000"/>
                </a:schemeClr>
              </a:solidFill>
              <a:latin typeface="微軟正黑體" pitchFamily="34" charset="-120"/>
              <a:ea typeface="微軟正黑體" pitchFamily="34" charset="-120"/>
            </a:endParaRPr>
          </a:p>
          <a:p>
            <a:pPr marL="285750" indent="-285750">
              <a:buFont typeface="Arial" pitchFamily="34" charset="0"/>
              <a:buChar char="•"/>
              <a:defRPr/>
            </a:pPr>
            <a:r>
              <a:rPr lang="en-US" altLang="zh-TW" sz="1800" dirty="0">
                <a:latin typeface="微軟正黑體" panose="020B0604030504040204" pitchFamily="34" charset="-120"/>
                <a:ea typeface="微軟正黑體" panose="020B0604030504040204" pitchFamily="34" charset="-120"/>
              </a:rPr>
              <a:t>Lancet (IF: 88.5)</a:t>
            </a:r>
            <a:r>
              <a:rPr lang="zh-TW" altLang="en-US" sz="1800" dirty="0">
                <a:latin typeface="微軟正黑體" panose="020B0604030504040204" pitchFamily="34" charset="-120"/>
                <a:ea typeface="微軟正黑體" panose="020B0604030504040204" pitchFamily="34" charset="-120"/>
              </a:rPr>
              <a:t> </a:t>
            </a:r>
            <a:r>
              <a:rPr kumimoji="0" lang="zh-TW" altLang="en-US" sz="1800" dirty="0">
                <a:solidFill>
                  <a:srgbClr val="FFC000"/>
                </a:solidFill>
                <a:latin typeface="微軟正黑體" pitchFamily="34" charset="-120"/>
                <a:ea typeface="微軟正黑體" pitchFamily="34" charset="-120"/>
              </a:rPr>
              <a:t>★</a:t>
            </a:r>
            <a:r>
              <a:rPr lang="en-US" altLang="zh-TW" sz="1800" dirty="0">
                <a:solidFill>
                  <a:srgbClr val="0033CC"/>
                </a:solidFill>
                <a:latin typeface="微軟正黑體" panose="020B0604030504040204" pitchFamily="34" charset="-120"/>
                <a:ea typeface="微軟正黑體" panose="020B0604030504040204" pitchFamily="34" charset="-120"/>
              </a:rPr>
              <a:t>[JCR</a:t>
            </a:r>
            <a:r>
              <a:rPr lang="zh-TW" altLang="zh-TW" sz="1800" dirty="0">
                <a:solidFill>
                  <a:srgbClr val="0033CC"/>
                </a:solidFill>
                <a:latin typeface="微軟正黑體" panose="020B0604030504040204" pitchFamily="34" charset="-120"/>
                <a:ea typeface="微軟正黑體" panose="020B0604030504040204" pitchFamily="34" charset="-120"/>
              </a:rPr>
              <a:t>醫學</a:t>
            </a:r>
            <a:r>
              <a:rPr lang="en-US" altLang="zh-TW" sz="1800" dirty="0">
                <a:solidFill>
                  <a:srgbClr val="0033CC"/>
                </a:solidFill>
                <a:latin typeface="微軟正黑體" panose="020B0604030504040204" pitchFamily="34" charset="-120"/>
                <a:ea typeface="微軟正黑體" panose="020B0604030504040204" pitchFamily="34" charset="-120"/>
              </a:rPr>
              <a:t> No. 1]</a:t>
            </a:r>
            <a:endParaRPr kumimoji="0" lang="en-US" altLang="zh-TW" sz="1800" dirty="0">
              <a:solidFill>
                <a:srgbClr val="0033CC"/>
              </a:solidFill>
              <a:latin typeface="微軟正黑體" pitchFamily="34" charset="-120"/>
              <a:ea typeface="微軟正黑體" pitchFamily="34" charset="-120"/>
            </a:endParaRPr>
          </a:p>
          <a:p>
            <a:pPr marL="285750" indent="-285750">
              <a:buFont typeface="Arial" pitchFamily="34" charset="0"/>
              <a:buChar char="•"/>
              <a:defRPr/>
            </a:pPr>
            <a:r>
              <a:rPr lang="en-US" altLang="zh-TW" sz="1800" dirty="0">
                <a:latin typeface="微軟正黑體" panose="020B0604030504040204" pitchFamily="34" charset="-120"/>
                <a:ea typeface="微軟正黑體" panose="020B0604030504040204" pitchFamily="34" charset="-120"/>
              </a:rPr>
              <a:t>New England Journal of Medicine (IF: 78.5</a:t>
            </a:r>
            <a:r>
              <a:rPr lang="en-US" altLang="zh-TW" sz="1800" dirty="0">
                <a:solidFill>
                  <a:srgbClr val="0033CC"/>
                </a:solidFill>
                <a:latin typeface="微軟正黑體" panose="020B0604030504040204" pitchFamily="34" charset="-120"/>
                <a:ea typeface="微軟正黑體" panose="020B0604030504040204" pitchFamily="34" charset="-120"/>
              </a:rPr>
              <a:t>)</a:t>
            </a:r>
            <a:r>
              <a:rPr kumimoji="0" lang="zh-TW" altLang="en-US" sz="1800" dirty="0">
                <a:solidFill>
                  <a:srgbClr val="FFC000"/>
                </a:solidFill>
                <a:latin typeface="微軟正黑體" pitchFamily="34" charset="-120"/>
                <a:ea typeface="微軟正黑體" pitchFamily="34" charset="-120"/>
              </a:rPr>
              <a:t> ★</a:t>
            </a:r>
            <a:r>
              <a:rPr lang="zh-TW" altLang="en-US" sz="1800" dirty="0">
                <a:solidFill>
                  <a:srgbClr val="0033CC"/>
                </a:solidFill>
                <a:latin typeface="微軟正黑體" panose="020B0604030504040204" pitchFamily="34" charset="-120"/>
                <a:ea typeface="微軟正黑體" panose="020B0604030504040204" pitchFamily="34" charset="-120"/>
              </a:rPr>
              <a:t> </a:t>
            </a:r>
            <a:r>
              <a:rPr lang="en-US" altLang="zh-TW" sz="1800" dirty="0">
                <a:solidFill>
                  <a:srgbClr val="0033CC"/>
                </a:solidFill>
                <a:latin typeface="微軟正黑體" panose="020B0604030504040204" pitchFamily="34" charset="-120"/>
                <a:ea typeface="微軟正黑體" panose="020B0604030504040204" pitchFamily="34" charset="-120"/>
              </a:rPr>
              <a:t>[JCR</a:t>
            </a:r>
            <a:r>
              <a:rPr lang="zh-TW" altLang="zh-TW" sz="1800" dirty="0">
                <a:solidFill>
                  <a:srgbClr val="0033CC"/>
                </a:solidFill>
                <a:latin typeface="微軟正黑體" panose="020B0604030504040204" pitchFamily="34" charset="-120"/>
                <a:ea typeface="微軟正黑體" panose="020B0604030504040204" pitchFamily="34" charset="-120"/>
              </a:rPr>
              <a:t>醫學</a:t>
            </a:r>
            <a:r>
              <a:rPr lang="en-US" altLang="zh-TW" sz="1800" dirty="0">
                <a:solidFill>
                  <a:srgbClr val="0033CC"/>
                </a:solidFill>
                <a:latin typeface="微軟正黑體" panose="020B0604030504040204" pitchFamily="34" charset="-120"/>
                <a:ea typeface="微軟正黑體" panose="020B0604030504040204" pitchFamily="34" charset="-120"/>
              </a:rPr>
              <a:t> No. 2]</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Reviews. Cancer (IF:66.8)</a:t>
            </a:r>
            <a:r>
              <a:rPr kumimoji="0" lang="zh-TW" altLang="en-US" sz="1800" dirty="0">
                <a:solidFill>
                  <a:srgbClr val="FFC000"/>
                </a:solidFill>
                <a:latin typeface="微軟正黑體" pitchFamily="34" charset="-120"/>
                <a:ea typeface="微軟正黑體" pitchFamily="34" charset="-120"/>
              </a:rPr>
              <a:t> ★ </a:t>
            </a:r>
            <a:r>
              <a:rPr kumimoji="0" lang="en-US" altLang="zh-TW" sz="1800" dirty="0">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腫瘤學</a:t>
            </a:r>
            <a:r>
              <a:rPr kumimoji="0" lang="en-US" altLang="zh-TW" sz="1800" dirty="0">
                <a:solidFill>
                  <a:srgbClr val="0033CC"/>
                </a:solidFill>
                <a:latin typeface="微軟正黑體" pitchFamily="34" charset="-120"/>
                <a:ea typeface="微軟正黑體" pitchFamily="34" charset="-120"/>
              </a:rPr>
              <a:t>No.3] </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Reviews. Immunology (IF:60.9</a:t>
            </a:r>
            <a:r>
              <a:rPr lang="en-US" altLang="zh-TW" sz="1800" dirty="0">
                <a:latin typeface="微軟正黑體" panose="020B0604030504040204" pitchFamily="34" charset="-120"/>
                <a:ea typeface="微軟正黑體" panose="020B0604030504040204" pitchFamily="34" charset="-120"/>
              </a:rPr>
              <a:t>)</a:t>
            </a:r>
            <a:r>
              <a:rPr kumimoji="0" lang="zh-TW" altLang="en-US" sz="1800" dirty="0">
                <a:solidFill>
                  <a:srgbClr val="FFC000"/>
                </a:solidFill>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免疫學</a:t>
            </a:r>
            <a:r>
              <a:rPr kumimoji="0" lang="en-US" altLang="zh-TW" sz="1800" dirty="0">
                <a:solidFill>
                  <a:srgbClr val="0033CC"/>
                </a:solidFill>
                <a:latin typeface="微軟正黑體" pitchFamily="34" charset="-120"/>
                <a:ea typeface="微軟正黑體" pitchFamily="34" charset="-120"/>
              </a:rPr>
              <a:t>No.1]</a:t>
            </a:r>
          </a:p>
          <a:p>
            <a:pPr>
              <a:defRPr/>
            </a:pPr>
            <a:r>
              <a:rPr kumimoji="0" lang="zh-TW" altLang="en-US" sz="1800" b="1" dirty="0">
                <a:solidFill>
                  <a:schemeClr val="accent6">
                    <a:lumMod val="75000"/>
                  </a:schemeClr>
                </a:solidFill>
                <a:latin typeface="微軟正黑體" pitchFamily="34" charset="-120"/>
                <a:ea typeface="微軟正黑體" pitchFamily="34" charset="-120"/>
              </a:rPr>
              <a:t>生物學</a:t>
            </a:r>
            <a:endParaRPr kumimoji="0" lang="en-US" altLang="zh-TW" sz="1800" b="1" dirty="0">
              <a:solidFill>
                <a:schemeClr val="accent6">
                  <a:lumMod val="75000"/>
                </a:schemeClr>
              </a:solidFill>
              <a:latin typeface="微軟正黑體" pitchFamily="34" charset="-120"/>
              <a:ea typeface="微軟正黑體" pitchFamily="34" charset="-120"/>
            </a:endParaRP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Biotechnology (IF:41.7)</a:t>
            </a:r>
            <a:r>
              <a:rPr kumimoji="0" lang="zh-TW" altLang="en-US" sz="1800" dirty="0">
                <a:solidFill>
                  <a:srgbClr val="FFC000"/>
                </a:solidFill>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生技</a:t>
            </a:r>
            <a:r>
              <a:rPr kumimoji="0" lang="en-US" altLang="zh-TW" sz="1800" dirty="0">
                <a:solidFill>
                  <a:srgbClr val="0033CC"/>
                </a:solidFill>
                <a:latin typeface="微軟正黑體" pitchFamily="34" charset="-120"/>
                <a:ea typeface="微軟正黑體" pitchFamily="34" charset="-120"/>
              </a:rPr>
              <a:t>No.2]   </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Genetics (IF:29.0)</a:t>
            </a:r>
            <a:r>
              <a:rPr kumimoji="0" lang="zh-TW" altLang="en-US" sz="1800" dirty="0">
                <a:solidFill>
                  <a:srgbClr val="FFC000"/>
                </a:solidFill>
                <a:latin typeface="微軟正黑體" pitchFamily="34" charset="-120"/>
                <a:ea typeface="微軟正黑體" pitchFamily="34" charset="-120"/>
              </a:rPr>
              <a:t> ★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遺傳學</a:t>
            </a:r>
            <a:r>
              <a:rPr kumimoji="0" lang="en-US" altLang="zh-TW" sz="1800" dirty="0">
                <a:solidFill>
                  <a:srgbClr val="0033CC"/>
                </a:solidFill>
                <a:latin typeface="微軟正黑體" pitchFamily="34" charset="-120"/>
                <a:ea typeface="微軟正黑體" pitchFamily="34" charset="-120"/>
              </a:rPr>
              <a:t>No.2] </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Cell Biology (IF:19.5) </a:t>
            </a:r>
            <a:r>
              <a:rPr kumimoji="0" lang="zh-TW" altLang="en-US" sz="1800" dirty="0">
                <a:solidFill>
                  <a:srgbClr val="FFC000"/>
                </a:solidFill>
                <a:latin typeface="微軟正黑體" pitchFamily="34" charset="-120"/>
                <a:ea typeface="微軟正黑體" pitchFamily="34" charset="-120"/>
              </a:rPr>
              <a:t>★</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細胞生物學</a:t>
            </a:r>
            <a:r>
              <a:rPr kumimoji="0" lang="en-US" altLang="zh-TW" sz="1800" dirty="0">
                <a:solidFill>
                  <a:srgbClr val="0033CC"/>
                </a:solidFill>
                <a:latin typeface="微軟正黑體" pitchFamily="34" charset="-120"/>
                <a:ea typeface="微軟正黑體" pitchFamily="34" charset="-120"/>
              </a:rPr>
              <a:t>No.10]</a:t>
            </a:r>
          </a:p>
          <a:p>
            <a:pPr>
              <a:defRPr/>
            </a:pPr>
            <a:r>
              <a:rPr kumimoji="0" lang="zh-TW" altLang="en-US" sz="1800" b="1" dirty="0">
                <a:solidFill>
                  <a:schemeClr val="accent6">
                    <a:lumMod val="75000"/>
                  </a:schemeClr>
                </a:solidFill>
                <a:latin typeface="微軟正黑體" pitchFamily="34" charset="-120"/>
                <a:ea typeface="微軟正黑體" pitchFamily="34" charset="-120"/>
              </a:rPr>
              <a:t>應用科學 </a:t>
            </a:r>
            <a:endParaRPr kumimoji="0" lang="en-US" altLang="zh-TW" sz="1800" b="1" dirty="0">
              <a:solidFill>
                <a:schemeClr val="accent6">
                  <a:lumMod val="75000"/>
                </a:schemeClr>
              </a:solidFill>
              <a:latin typeface="微軟正黑體" pitchFamily="34" charset="-120"/>
              <a:ea typeface="微軟正黑體" pitchFamily="34" charset="-120"/>
            </a:endParaRP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Materials (IF:38.5)</a:t>
            </a:r>
            <a:r>
              <a:rPr kumimoji="0" lang="zh-TW" altLang="en-US" sz="1800" dirty="0">
                <a:solidFill>
                  <a:srgbClr val="FFC000"/>
                </a:solidFill>
                <a:latin typeface="微軟正黑體" pitchFamily="34" charset="-120"/>
                <a:ea typeface="微軟正黑體" pitchFamily="34" charset="-120"/>
              </a:rPr>
              <a:t> ★</a:t>
            </a:r>
            <a:r>
              <a:rPr kumimoji="0" lang="en-US" altLang="zh-TW" sz="1800" dirty="0">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 [JCR</a:t>
            </a:r>
            <a:r>
              <a:rPr kumimoji="0" lang="zh-TW" altLang="en-US" sz="1800" dirty="0">
                <a:solidFill>
                  <a:srgbClr val="0033CC"/>
                </a:solidFill>
                <a:latin typeface="微軟正黑體" pitchFamily="34" charset="-120"/>
                <a:ea typeface="微軟正黑體" pitchFamily="34" charset="-120"/>
              </a:rPr>
              <a:t>應用物理</a:t>
            </a:r>
            <a:r>
              <a:rPr kumimoji="0" lang="en-US" altLang="zh-TW" sz="1800" dirty="0">
                <a:solidFill>
                  <a:srgbClr val="0033CC"/>
                </a:solidFill>
                <a:latin typeface="微軟正黑體" pitchFamily="34" charset="-120"/>
                <a:ea typeface="微軟正黑體" pitchFamily="34" charset="-120"/>
              </a:rPr>
              <a:t>No.2]</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Ecology &amp; Evolution</a:t>
            </a:r>
            <a:r>
              <a:rPr kumimoji="0" lang="zh-TW" altLang="en-US" sz="1800" dirty="0">
                <a:latin typeface="微軟正黑體" pitchFamily="34" charset="-120"/>
                <a:ea typeface="微軟正黑體" pitchFamily="34" charset="-120"/>
              </a:rPr>
              <a:t> </a:t>
            </a:r>
            <a:r>
              <a:rPr kumimoji="0" lang="en-US" altLang="zh-TW" sz="1800" dirty="0">
                <a:latin typeface="微軟正黑體" pitchFamily="34" charset="-120"/>
                <a:ea typeface="微軟正黑體" pitchFamily="34" charset="-120"/>
              </a:rPr>
              <a:t>(IF:</a:t>
            </a:r>
            <a:r>
              <a:rPr lang="en-US" altLang="zh-TW" sz="1800" dirty="0">
                <a:latin typeface="微軟正黑體" panose="020B0604030504040204" pitchFamily="34" charset="-120"/>
                <a:ea typeface="微軟正黑體" panose="020B0604030504040204" pitchFamily="34" charset="-120"/>
              </a:rPr>
              <a:t>14.5</a:t>
            </a:r>
            <a:r>
              <a:rPr kumimoji="0" lang="en-US" altLang="zh-TW" sz="1800" dirty="0">
                <a:latin typeface="微軟正黑體" pitchFamily="34" charset="-120"/>
                <a:ea typeface="微軟正黑體" pitchFamily="34" charset="-120"/>
              </a:rPr>
              <a:t>) </a:t>
            </a:r>
            <a:r>
              <a:rPr kumimoji="0" lang="zh-TW" altLang="en-US" sz="1800" dirty="0">
                <a:solidFill>
                  <a:srgbClr val="FFC000"/>
                </a:solidFill>
                <a:latin typeface="微軟正黑體" pitchFamily="34" charset="-120"/>
                <a:ea typeface="微軟正黑體" pitchFamily="34" charset="-120"/>
              </a:rPr>
              <a:t>★</a:t>
            </a:r>
            <a:r>
              <a:rPr kumimoji="0" lang="en-US" altLang="zh-TW" sz="1800" dirty="0">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生態學</a:t>
            </a:r>
            <a:r>
              <a:rPr kumimoji="0" lang="en-US" altLang="zh-TW" sz="1800" dirty="0">
                <a:solidFill>
                  <a:srgbClr val="0033CC"/>
                </a:solidFill>
                <a:latin typeface="微軟正黑體" pitchFamily="34" charset="-120"/>
                <a:ea typeface="微軟正黑體" pitchFamily="34" charset="-120"/>
              </a:rPr>
              <a:t>No.2]</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Drugs</a:t>
            </a:r>
            <a:r>
              <a:rPr kumimoji="0" lang="zh-TW" altLang="en-US" sz="1800" dirty="0">
                <a:latin typeface="微軟正黑體" pitchFamily="34" charset="-120"/>
                <a:ea typeface="微軟正黑體" pitchFamily="34" charset="-120"/>
              </a:rPr>
              <a:t> </a:t>
            </a:r>
            <a:r>
              <a:rPr kumimoji="0" lang="en-US" altLang="zh-TW" sz="1800" dirty="0">
                <a:latin typeface="微軟正黑體" pitchFamily="34" charset="-120"/>
                <a:ea typeface="微軟正黑體" pitchFamily="34" charset="-120"/>
              </a:rPr>
              <a:t>(IF:14.4)  </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毒理學</a:t>
            </a:r>
            <a:r>
              <a:rPr kumimoji="0" lang="en-US" altLang="zh-TW" sz="1800" dirty="0">
                <a:solidFill>
                  <a:srgbClr val="0033CC"/>
                </a:solidFill>
                <a:latin typeface="微軟正黑體" pitchFamily="34" charset="-120"/>
                <a:ea typeface="微軟正黑體" pitchFamily="34" charset="-120"/>
              </a:rPr>
              <a:t>No.1]</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NPJ Quantum Information (IF:8.3) </a:t>
            </a:r>
            <a:r>
              <a:rPr kumimoji="0" lang="zh-TW" altLang="en-US" sz="1800" dirty="0">
                <a:solidFill>
                  <a:srgbClr val="FFC000"/>
                </a:solidFill>
                <a:latin typeface="微軟正黑體" pitchFamily="34" charset="-120"/>
                <a:ea typeface="微軟正黑體" pitchFamily="34" charset="-120"/>
              </a:rPr>
              <a:t>★</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量子科學</a:t>
            </a:r>
            <a:r>
              <a:rPr kumimoji="0" lang="en-US" altLang="zh-TW" sz="1800" dirty="0">
                <a:solidFill>
                  <a:srgbClr val="0033CC"/>
                </a:solidFill>
                <a:latin typeface="微軟正黑體" pitchFamily="34" charset="-120"/>
                <a:ea typeface="微軟正黑體" pitchFamily="34" charset="-120"/>
              </a:rPr>
              <a:t>No.3]</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Journal of Animal Science and Biotechnology (IF:6.5)</a:t>
            </a:r>
            <a:r>
              <a:rPr kumimoji="0" lang="zh-TW" altLang="en-US" sz="1800" dirty="0">
                <a:solidFill>
                  <a:srgbClr val="FFC000"/>
                </a:solidFill>
                <a:latin typeface="微軟正黑體" pitchFamily="34" charset="-120"/>
                <a:ea typeface="微軟正黑體" pitchFamily="34" charset="-120"/>
              </a:rPr>
              <a:t> ★ </a:t>
            </a:r>
            <a:r>
              <a:rPr kumimoji="0" lang="en-US" altLang="zh-TW" sz="1800" dirty="0">
                <a:latin typeface="微軟正黑體" pitchFamily="34" charset="-120"/>
                <a:ea typeface="微軟正黑體" pitchFamily="34" charset="-120"/>
              </a:rPr>
              <a:t>[</a:t>
            </a:r>
            <a:r>
              <a:rPr kumimoji="0" lang="en-US" altLang="zh-TW" sz="1800" dirty="0">
                <a:solidFill>
                  <a:srgbClr val="0033CC"/>
                </a:solidFill>
                <a:latin typeface="微軟正黑體" pitchFamily="34" charset="-120"/>
                <a:ea typeface="微軟正黑體" pitchFamily="34" charset="-120"/>
              </a:rPr>
              <a:t>JCR</a:t>
            </a:r>
            <a:r>
              <a:rPr kumimoji="0" lang="zh-TW" altLang="en-US" sz="1800" dirty="0">
                <a:solidFill>
                  <a:srgbClr val="0033CC"/>
                </a:solidFill>
                <a:latin typeface="微軟正黑體" pitchFamily="34" charset="-120"/>
                <a:ea typeface="微軟正黑體" pitchFamily="34" charset="-120"/>
              </a:rPr>
              <a:t>動物科學</a:t>
            </a:r>
            <a:r>
              <a:rPr kumimoji="0" lang="en-US" altLang="zh-TW" sz="1800" dirty="0">
                <a:solidFill>
                  <a:srgbClr val="0033CC"/>
                </a:solidFill>
                <a:latin typeface="微軟正黑體" pitchFamily="34" charset="-120"/>
                <a:ea typeface="微軟正黑體" pitchFamily="34" charset="-120"/>
              </a:rPr>
              <a:t>No.3] </a:t>
            </a:r>
          </a:p>
          <a:p>
            <a:pPr eaLnBrk="1" hangingPunct="1">
              <a:defRPr/>
            </a:pPr>
            <a:r>
              <a:rPr kumimoji="0" lang="zh-TW" altLang="en-US" sz="1800" b="1" dirty="0">
                <a:solidFill>
                  <a:schemeClr val="accent6">
                    <a:lumMod val="75000"/>
                  </a:schemeClr>
                </a:solidFill>
                <a:latin typeface="微軟正黑體" pitchFamily="34" charset="-120"/>
                <a:ea typeface="微軟正黑體" pitchFamily="34" charset="-120"/>
              </a:rPr>
              <a:t>基礎科學</a:t>
            </a:r>
            <a:endParaRPr kumimoji="0" lang="en-US" altLang="zh-TW" sz="1800" b="1" dirty="0">
              <a:solidFill>
                <a:schemeClr val="accent6">
                  <a:lumMod val="75000"/>
                </a:schemeClr>
              </a:solidFill>
              <a:latin typeface="微軟正黑體" pitchFamily="34" charset="-120"/>
              <a:ea typeface="微軟正黑體" pitchFamily="34" charset="-120"/>
            </a:endParaRP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Chemistry </a:t>
            </a:r>
            <a:r>
              <a:rPr lang="en-US" altLang="zh-TW" sz="1800" dirty="0">
                <a:latin typeface="微軟正黑體" panose="020B0604030504040204" pitchFamily="34" charset="-120"/>
                <a:ea typeface="微軟正黑體" panose="020B0604030504040204" pitchFamily="34" charset="-120"/>
              </a:rPr>
              <a:t>(IF:20.2)</a:t>
            </a:r>
            <a:r>
              <a:rPr kumimoji="0" lang="zh-TW" altLang="en-US" sz="1800" dirty="0">
                <a:solidFill>
                  <a:srgbClr val="FFC000"/>
                </a:solidFill>
                <a:latin typeface="微軟正黑體" pitchFamily="34" charset="-120"/>
                <a:ea typeface="微軟正黑體" pitchFamily="34" charset="-120"/>
              </a:rPr>
              <a:t> ★</a:t>
            </a:r>
            <a:r>
              <a:rPr lang="en-US" altLang="zh-TW" sz="1800" dirty="0">
                <a:latin typeface="微軟正黑體" panose="020B0604030504040204" pitchFamily="34" charset="-120"/>
                <a:ea typeface="微軟正黑體" panose="020B0604030504040204" pitchFamily="34" charset="-120"/>
              </a:rPr>
              <a:t>  </a:t>
            </a:r>
            <a:r>
              <a:rPr lang="en-US" altLang="zh-TW" sz="1800" dirty="0">
                <a:solidFill>
                  <a:srgbClr val="0033CC"/>
                </a:solidFill>
                <a:latin typeface="微軟正黑體" panose="020B0604030504040204" pitchFamily="34" charset="-120"/>
                <a:ea typeface="微軟正黑體" panose="020B0604030504040204" pitchFamily="34" charset="-120"/>
              </a:rPr>
              <a:t>[JCR</a:t>
            </a:r>
            <a:r>
              <a:rPr lang="zh-TW" altLang="zh-TW" sz="1800" dirty="0">
                <a:solidFill>
                  <a:srgbClr val="0033CC"/>
                </a:solidFill>
                <a:latin typeface="微軟正黑體" panose="020B0604030504040204" pitchFamily="34" charset="-120"/>
                <a:ea typeface="微軟正黑體" panose="020B0604030504040204" pitchFamily="34" charset="-120"/>
              </a:rPr>
              <a:t>化學</a:t>
            </a:r>
            <a:r>
              <a:rPr lang="en-US" altLang="zh-TW" sz="1800" dirty="0">
                <a:solidFill>
                  <a:srgbClr val="0033CC"/>
                </a:solidFill>
                <a:latin typeface="微軟正黑體" panose="020B0604030504040204" pitchFamily="34" charset="-120"/>
                <a:ea typeface="微軟正黑體" panose="020B0604030504040204" pitchFamily="34" charset="-120"/>
              </a:rPr>
              <a:t> No. 9]</a:t>
            </a:r>
            <a:endParaRPr kumimoji="0" lang="en-US" altLang="zh-TW" sz="1800" dirty="0">
              <a:solidFill>
                <a:srgbClr val="0033CC"/>
              </a:solidFill>
              <a:latin typeface="微軟正黑體" pitchFamily="34" charset="-120"/>
              <a:ea typeface="微軟正黑體" pitchFamily="34" charset="-120"/>
            </a:endParaRP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Physics </a:t>
            </a:r>
            <a:r>
              <a:rPr lang="en-US" altLang="zh-TW" sz="1800" dirty="0">
                <a:latin typeface="微軟正黑體" panose="020B0604030504040204" pitchFamily="34" charset="-120"/>
                <a:ea typeface="微軟正黑體" panose="020B0604030504040204" pitchFamily="34" charset="-120"/>
              </a:rPr>
              <a:t>(IF:18.4)</a:t>
            </a:r>
            <a:r>
              <a:rPr kumimoji="0" lang="zh-TW" altLang="en-US" sz="1800" dirty="0">
                <a:solidFill>
                  <a:srgbClr val="FFC000"/>
                </a:solidFill>
                <a:latin typeface="微軟正黑體" pitchFamily="34" charset="-120"/>
                <a:ea typeface="微軟正黑體" pitchFamily="34" charset="-120"/>
              </a:rPr>
              <a:t> ★</a:t>
            </a:r>
            <a:r>
              <a:rPr lang="en-US" altLang="zh-TW" sz="1800" dirty="0">
                <a:latin typeface="微軟正黑體" panose="020B0604030504040204" pitchFamily="34" charset="-120"/>
                <a:ea typeface="微軟正黑體" panose="020B0604030504040204" pitchFamily="34" charset="-120"/>
              </a:rPr>
              <a:t>  </a:t>
            </a:r>
            <a:r>
              <a:rPr lang="en-US" altLang="zh-TW" sz="1800" dirty="0">
                <a:solidFill>
                  <a:srgbClr val="0033CC"/>
                </a:solidFill>
                <a:latin typeface="微軟正黑體" panose="020B0604030504040204" pitchFamily="34" charset="-120"/>
                <a:ea typeface="微軟正黑體" panose="020B0604030504040204" pitchFamily="34" charset="-120"/>
              </a:rPr>
              <a:t>[JCR</a:t>
            </a:r>
            <a:r>
              <a:rPr lang="zh-TW" altLang="zh-TW" sz="1800" dirty="0">
                <a:solidFill>
                  <a:srgbClr val="0033CC"/>
                </a:solidFill>
                <a:latin typeface="微軟正黑體" panose="020B0604030504040204" pitchFamily="34" charset="-120"/>
                <a:ea typeface="微軟正黑體" panose="020B0604030504040204" pitchFamily="34" charset="-120"/>
              </a:rPr>
              <a:t>物理</a:t>
            </a:r>
            <a:r>
              <a:rPr lang="en-US" altLang="zh-TW" sz="1800" dirty="0">
                <a:solidFill>
                  <a:srgbClr val="0033CC"/>
                </a:solidFill>
                <a:latin typeface="微軟正黑體" panose="020B0604030504040204" pitchFamily="34" charset="-120"/>
                <a:ea typeface="微軟正黑體" panose="020B0604030504040204" pitchFamily="34" charset="-120"/>
              </a:rPr>
              <a:t> No.5] </a:t>
            </a:r>
            <a:endParaRPr kumimoji="0" lang="en-US" altLang="zh-TW" sz="1800" dirty="0">
              <a:solidFill>
                <a:srgbClr val="0033CC"/>
              </a:solidFill>
              <a:latin typeface="微軟正黑體" pitchFamily="34" charset="-120"/>
              <a:ea typeface="微軟正黑體" pitchFamily="34" charset="-120"/>
            </a:endParaRPr>
          </a:p>
          <a:p>
            <a:pPr marL="285750" indent="-285750">
              <a:buFont typeface="Arial" pitchFamily="34" charset="0"/>
              <a:buChar char="•"/>
              <a:defRPr/>
            </a:pPr>
            <a:r>
              <a:rPr kumimoji="0" lang="en-US" altLang="zh-TW" sz="1800" dirty="0">
                <a:latin typeface="微軟正黑體" pitchFamily="34" charset="-120"/>
                <a:ea typeface="微軟正黑體" pitchFamily="34" charset="-120"/>
              </a:rPr>
              <a:t>Nature Communications (IF :</a:t>
            </a:r>
            <a:r>
              <a:rPr lang="en-US" altLang="zh-TW" sz="1800" dirty="0">
                <a:latin typeface="微軟正黑體" panose="020B0604030504040204" pitchFamily="34" charset="-120"/>
                <a:ea typeface="微軟正黑體" panose="020B0604030504040204" pitchFamily="34" charset="-120"/>
              </a:rPr>
              <a:t>15.7</a:t>
            </a:r>
            <a:r>
              <a:rPr kumimoji="0" lang="en-US" altLang="zh-TW" sz="1800" dirty="0">
                <a:latin typeface="微軟正黑體" pitchFamily="34" charset="-120"/>
                <a:ea typeface="微軟正黑體" pitchFamily="34" charset="-120"/>
              </a:rPr>
              <a:t>) </a:t>
            </a:r>
            <a:r>
              <a:rPr kumimoji="0" lang="zh-TW" altLang="en-US" sz="1800" dirty="0">
                <a:solidFill>
                  <a:srgbClr val="FFC000"/>
                </a:solidFill>
                <a:latin typeface="微軟正黑體" pitchFamily="34" charset="-120"/>
                <a:ea typeface="微軟正黑體" pitchFamily="34" charset="-120"/>
              </a:rPr>
              <a:t>★ </a:t>
            </a:r>
            <a:r>
              <a:rPr kumimoji="0" lang="en-US" altLang="zh-TW" sz="1800" dirty="0">
                <a:solidFill>
                  <a:srgbClr val="0033CC"/>
                </a:solidFill>
                <a:latin typeface="微軟正黑體" pitchFamily="34" charset="-120"/>
                <a:ea typeface="微軟正黑體" pitchFamily="34" charset="-120"/>
              </a:rPr>
              <a:t>[</a:t>
            </a:r>
            <a:r>
              <a:rPr kumimoji="0" lang="zh-TW" altLang="en-US" sz="1800" dirty="0">
                <a:solidFill>
                  <a:srgbClr val="0033CC"/>
                </a:solidFill>
                <a:latin typeface="微軟正黑體" pitchFamily="34" charset="-120"/>
                <a:ea typeface="微軟正黑體" pitchFamily="34" charset="-120"/>
              </a:rPr>
              <a:t>多學科科學</a:t>
            </a:r>
            <a:r>
              <a:rPr kumimoji="0" lang="en-US" altLang="zh-TW" sz="1800" dirty="0">
                <a:solidFill>
                  <a:srgbClr val="0033CC"/>
                </a:solidFill>
                <a:latin typeface="微軟正黑體" pitchFamily="34" charset="-120"/>
                <a:ea typeface="微軟正黑體" pitchFamily="34" charset="-120"/>
              </a:rPr>
              <a:t>No.10]</a:t>
            </a:r>
          </a:p>
          <a:p>
            <a:pPr marL="285750" indent="-285750">
              <a:buFont typeface="Arial" pitchFamily="34" charset="0"/>
              <a:buChar char="•"/>
              <a:defRPr/>
            </a:pPr>
            <a:r>
              <a:rPr kumimoji="0" lang="en-US" altLang="zh-TW" sz="1800" dirty="0">
                <a:latin typeface="微軟正黑體" pitchFamily="34" charset="-120"/>
                <a:ea typeface="微軟正黑體" pitchFamily="34" charset="-120"/>
              </a:rPr>
              <a:t>Acta Numerica (IF:</a:t>
            </a:r>
            <a:r>
              <a:rPr lang="en-US" altLang="zh-TW" sz="1800" dirty="0">
                <a:latin typeface="微軟正黑體" panose="020B0604030504040204" pitchFamily="34" charset="-120"/>
                <a:ea typeface="微軟正黑體" panose="020B0604030504040204" pitchFamily="34" charset="-120"/>
              </a:rPr>
              <a:t>11.3</a:t>
            </a:r>
            <a:r>
              <a:rPr kumimoji="0" lang="en-US" altLang="zh-TW" sz="1800" dirty="0">
                <a:latin typeface="微軟正黑體" pitchFamily="34" charset="-120"/>
                <a:ea typeface="微軟正黑體" pitchFamily="34" charset="-120"/>
              </a:rPr>
              <a:t>) </a:t>
            </a:r>
            <a:r>
              <a:rPr kumimoji="0" lang="zh-TW" altLang="en-US" sz="1800" dirty="0">
                <a:solidFill>
                  <a:srgbClr val="FFC000"/>
                </a:solidFill>
                <a:latin typeface="微軟正黑體" pitchFamily="34" charset="-120"/>
                <a:ea typeface="微軟正黑體" pitchFamily="34" charset="-120"/>
              </a:rPr>
              <a:t>★</a:t>
            </a:r>
            <a:r>
              <a:rPr kumimoji="0" lang="en-US" altLang="zh-TW" sz="1800" dirty="0">
                <a:solidFill>
                  <a:srgbClr val="0033CC"/>
                </a:solidFill>
                <a:latin typeface="微軟正黑體" pitchFamily="34" charset="-120"/>
                <a:ea typeface="微軟正黑體" pitchFamily="34" charset="-120"/>
              </a:rPr>
              <a:t> [JCR</a:t>
            </a:r>
            <a:r>
              <a:rPr kumimoji="0" lang="zh-TW" altLang="en-US" sz="1800" dirty="0">
                <a:solidFill>
                  <a:srgbClr val="0033CC"/>
                </a:solidFill>
                <a:latin typeface="微軟正黑體" pitchFamily="34" charset="-120"/>
                <a:ea typeface="微軟正黑體" pitchFamily="34" charset="-120"/>
              </a:rPr>
              <a:t>數學</a:t>
            </a:r>
            <a:r>
              <a:rPr kumimoji="0" lang="en-US" altLang="zh-TW" sz="1800" dirty="0">
                <a:solidFill>
                  <a:srgbClr val="0033CC"/>
                </a:solidFill>
                <a:latin typeface="微軟正黑體" pitchFamily="34" charset="-120"/>
                <a:ea typeface="微軟正黑體" pitchFamily="34" charset="-120"/>
              </a:rPr>
              <a:t>No.1]</a:t>
            </a:r>
          </a:p>
        </p:txBody>
      </p:sp>
      <p:sp>
        <p:nvSpPr>
          <p:cNvPr id="21509" name="文字方塊 3">
            <a:extLst>
              <a:ext uri="{FF2B5EF4-FFF2-40B4-BE49-F238E27FC236}">
                <a16:creationId xmlns="" xmlns:a16="http://schemas.microsoft.com/office/drawing/2014/main" id="{4EFC82BD-2D72-95CB-C7AA-EF383CFD6579}"/>
              </a:ext>
            </a:extLst>
          </p:cNvPr>
          <p:cNvSpPr txBox="1">
            <a:spLocks noChangeArrowheads="1"/>
          </p:cNvSpPr>
          <p:nvPr/>
        </p:nvSpPr>
        <p:spPr bwMode="auto">
          <a:xfrm>
            <a:off x="9265392" y="899397"/>
            <a:ext cx="2281135" cy="33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1600" dirty="0">
                <a:latin typeface="微軟正黑體" panose="020B0604030504040204" pitchFamily="34" charset="-120"/>
                <a:ea typeface="微軟正黑體" panose="020B0604030504040204" pitchFamily="34" charset="-120"/>
              </a:rPr>
              <a:t>(2024 IF; </a:t>
            </a:r>
            <a:r>
              <a:rPr kumimoji="0" lang="zh-TW" altLang="en-US" sz="1600" dirty="0">
                <a:solidFill>
                  <a:srgbClr val="FFC000"/>
                </a:solidFill>
                <a:latin typeface="微軟正黑體" panose="020B0604030504040204" pitchFamily="34" charset="-120"/>
                <a:ea typeface="微軟正黑體" panose="020B0604030504040204" pitchFamily="34" charset="-120"/>
              </a:rPr>
              <a:t>★</a:t>
            </a:r>
            <a:r>
              <a:rPr kumimoji="0" lang="zh-TW" altLang="en-US" sz="1600" dirty="0">
                <a:latin typeface="微軟正黑體" panose="020B0604030504040204" pitchFamily="34" charset="-120"/>
                <a:ea typeface="微軟正黑體" panose="020B0604030504040204" pitchFamily="34" charset="-120"/>
              </a:rPr>
              <a:t> 獨家收錄</a:t>
            </a:r>
            <a:r>
              <a:rPr kumimoji="0" lang="en-US" altLang="zh-TW" sz="1600" dirty="0">
                <a:latin typeface="微軟正黑體" panose="020B0604030504040204" pitchFamily="34" charset="-120"/>
                <a:ea typeface="微軟正黑體" panose="020B0604030504040204" pitchFamily="34" charset="-120"/>
              </a:rPr>
              <a:t>)</a:t>
            </a:r>
            <a:endParaRPr kumimoji="0"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73216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0">
            <a:extLst>
              <a:ext uri="{FF2B5EF4-FFF2-40B4-BE49-F238E27FC236}">
                <a16:creationId xmlns="" xmlns:a16="http://schemas.microsoft.com/office/drawing/2014/main" id="{12539952-561C-A97B-1E7F-06FE86261909}"/>
              </a:ext>
            </a:extLst>
          </p:cNvPr>
          <p:cNvGrpSpPr>
            <a:grpSpLocks/>
          </p:cNvGrpSpPr>
          <p:nvPr/>
        </p:nvGrpSpPr>
        <p:grpSpPr bwMode="auto">
          <a:xfrm rot="20800516">
            <a:off x="8843319" y="1591794"/>
            <a:ext cx="2355723" cy="2603239"/>
            <a:chOff x="6456562" y="1996756"/>
            <a:chExt cx="2321163" cy="2897657"/>
          </a:xfrm>
        </p:grpSpPr>
        <p:pic>
          <p:nvPicPr>
            <p:cNvPr id="6" name="Picture 9" descr="nursing diss 2.BMP">
              <a:extLst>
                <a:ext uri="{FF2B5EF4-FFF2-40B4-BE49-F238E27FC236}">
                  <a16:creationId xmlns="" xmlns:a16="http://schemas.microsoft.com/office/drawing/2014/main" id="{2A04F9D3-0253-94F2-C8D4-573A5CA0229A}"/>
                </a:ext>
              </a:extLst>
            </p:cNvPr>
            <p:cNvPicPr>
              <a:picLocks noChangeAspect="1"/>
            </p:cNvPicPr>
            <p:nvPr/>
          </p:nvPicPr>
          <p:blipFill>
            <a:blip r:embed="rId3"/>
            <a:srcRect/>
            <a:stretch>
              <a:fillRect/>
            </a:stretch>
          </p:blipFill>
          <p:spPr bwMode="auto">
            <a:xfrm rot="799484">
              <a:off x="7251253" y="1996756"/>
              <a:ext cx="1182544" cy="1507286"/>
            </a:xfrm>
            <a:prstGeom prst="rect">
              <a:avLst/>
            </a:prstGeom>
            <a:ln>
              <a:noFill/>
            </a:ln>
            <a:effectLst>
              <a:outerShdw blurRad="292100" dist="139700" dir="2700000" algn="tl" rotWithShape="0">
                <a:srgbClr val="333333">
                  <a:alpha val="65000"/>
                </a:srgbClr>
              </a:outerShdw>
            </a:effectLst>
          </p:spPr>
        </p:pic>
        <p:pic>
          <p:nvPicPr>
            <p:cNvPr id="7" name="Picture 4">
              <a:extLst>
                <a:ext uri="{FF2B5EF4-FFF2-40B4-BE49-F238E27FC236}">
                  <a16:creationId xmlns="" xmlns:a16="http://schemas.microsoft.com/office/drawing/2014/main" id="{AEB0B309-C612-CBEB-EFC1-D019D846AE49}"/>
                </a:ext>
              </a:extLst>
            </p:cNvPr>
            <p:cNvPicPr>
              <a:picLocks noChangeAspect="1" noChangeArrowheads="1"/>
            </p:cNvPicPr>
            <p:nvPr/>
          </p:nvPicPr>
          <p:blipFill>
            <a:blip r:embed="rId4"/>
            <a:srcRect/>
            <a:stretch>
              <a:fillRect/>
            </a:stretch>
          </p:blipFill>
          <p:spPr bwMode="auto">
            <a:xfrm rot="21514311">
              <a:off x="6456562" y="2882194"/>
              <a:ext cx="1268575" cy="1597406"/>
            </a:xfrm>
            <a:prstGeom prst="rect">
              <a:avLst/>
            </a:prstGeom>
            <a:ln>
              <a:noFill/>
            </a:ln>
            <a:effectLst>
              <a:outerShdw blurRad="292100" dist="139700" dir="2700000" algn="tl" rotWithShape="0">
                <a:srgbClr val="333333">
                  <a:alpha val="65000"/>
                </a:srgbClr>
              </a:outerShdw>
            </a:effectLst>
          </p:spPr>
        </p:pic>
        <p:pic>
          <p:nvPicPr>
            <p:cNvPr id="8" name="Picture 5">
              <a:extLst>
                <a:ext uri="{FF2B5EF4-FFF2-40B4-BE49-F238E27FC236}">
                  <a16:creationId xmlns="" xmlns:a16="http://schemas.microsoft.com/office/drawing/2014/main" id="{CA0BE0F7-386F-45EA-4676-A2C3802A99AC}"/>
                </a:ext>
              </a:extLst>
            </p:cNvPr>
            <p:cNvPicPr>
              <a:picLocks noChangeAspect="1" noChangeArrowheads="1"/>
            </p:cNvPicPr>
            <p:nvPr/>
          </p:nvPicPr>
          <p:blipFill>
            <a:blip r:embed="rId5"/>
            <a:srcRect/>
            <a:stretch>
              <a:fillRect/>
            </a:stretch>
          </p:blipFill>
          <p:spPr bwMode="auto">
            <a:xfrm rot="2488688">
              <a:off x="7570154" y="3348252"/>
              <a:ext cx="1207571" cy="1546161"/>
            </a:xfrm>
            <a:prstGeom prst="rect">
              <a:avLst/>
            </a:prstGeom>
            <a:ln>
              <a:noFill/>
            </a:ln>
            <a:effectLst>
              <a:outerShdw blurRad="292100" dist="139700" dir="2700000" algn="tl" rotWithShape="0">
                <a:srgbClr val="333333">
                  <a:alpha val="65000"/>
                </a:srgbClr>
              </a:outerShdw>
            </a:effectLst>
          </p:spPr>
        </p:pic>
      </p:grpSp>
      <p:sp>
        <p:nvSpPr>
          <p:cNvPr id="25604" name="Content Placeholder 2">
            <a:extLst>
              <a:ext uri="{FF2B5EF4-FFF2-40B4-BE49-F238E27FC236}">
                <a16:creationId xmlns="" xmlns:a16="http://schemas.microsoft.com/office/drawing/2014/main" id="{B578453D-D368-FECE-3699-2909CCDF2774}"/>
              </a:ext>
            </a:extLst>
          </p:cNvPr>
          <p:cNvSpPr>
            <a:spLocks noGrp="1" noChangeArrowheads="1"/>
          </p:cNvSpPr>
          <p:nvPr>
            <p:ph idx="4294967295"/>
          </p:nvPr>
        </p:nvSpPr>
        <p:spPr>
          <a:xfrm>
            <a:off x="471206" y="996097"/>
            <a:ext cx="8305800" cy="533400"/>
          </a:xfrm>
        </p:spPr>
        <p:txBody>
          <a:bodyPr/>
          <a:lstStyle/>
          <a:p>
            <a:pPr marL="0">
              <a:buNone/>
            </a:pPr>
            <a:r>
              <a:rPr lang="en-US" altLang="zh-TW" b="1" dirty="0">
                <a:solidFill>
                  <a:srgbClr val="404040"/>
                </a:solidFill>
                <a:latin typeface="微軟正黑體" panose="020B0604030504040204" pitchFamily="34" charset="-120"/>
                <a:ea typeface="微軟正黑體" panose="020B0604030504040204" pitchFamily="34" charset="-120"/>
              </a:rPr>
              <a:t>     ProQuest </a:t>
            </a:r>
            <a:r>
              <a:rPr lang="zh-TW" altLang="en-US" b="1" dirty="0">
                <a:solidFill>
                  <a:srgbClr val="404040"/>
                </a:solidFill>
                <a:latin typeface="微軟正黑體" panose="020B0604030504040204" pitchFamily="34" charset="-120"/>
                <a:ea typeface="微軟正黑體" panose="020B0604030504040204" pitchFamily="34" charset="-120"/>
              </a:rPr>
              <a:t>提供期刊以外的學術內容，更具整體性 </a:t>
            </a:r>
            <a:r>
              <a:rPr lang="en-US" altLang="zh-TW" b="1" dirty="0">
                <a:solidFill>
                  <a:srgbClr val="404040"/>
                </a:solidFill>
                <a:latin typeface="微軟正黑體" panose="020B0604030504040204" pitchFamily="34" charset="-120"/>
                <a:ea typeface="微軟正黑體" panose="020B0604030504040204" pitchFamily="34" charset="-120"/>
              </a:rPr>
              <a:t>!!</a:t>
            </a:r>
          </a:p>
          <a:p>
            <a:pPr marL="0">
              <a:buNone/>
            </a:pPr>
            <a:endParaRPr lang="en-US" altLang="zh-TW" dirty="0">
              <a:solidFill>
                <a:srgbClr val="404040"/>
              </a:solidFill>
              <a:latin typeface="微軟正黑體" panose="020B0604030504040204" pitchFamily="34" charset="-120"/>
              <a:ea typeface="微軟正黑體" panose="020B0604030504040204" pitchFamily="34" charset="-120"/>
            </a:endParaRPr>
          </a:p>
        </p:txBody>
      </p:sp>
      <p:pic>
        <p:nvPicPr>
          <p:cNvPr id="4" name="Picture 3" descr="ssrn_workingpaper.jpg">
            <a:extLst>
              <a:ext uri="{FF2B5EF4-FFF2-40B4-BE49-F238E27FC236}">
                <a16:creationId xmlns="" xmlns:a16="http://schemas.microsoft.com/office/drawing/2014/main" id="{80D7008C-A8B7-984D-89FD-C2B7B951D589}"/>
              </a:ext>
            </a:extLst>
          </p:cNvPr>
          <p:cNvPicPr>
            <a:picLocks noChangeAspect="1"/>
          </p:cNvPicPr>
          <p:nvPr/>
        </p:nvPicPr>
        <p:blipFill>
          <a:blip r:embed="rId6"/>
          <a:stretch>
            <a:fillRect/>
          </a:stretch>
        </p:blipFill>
        <p:spPr>
          <a:xfrm>
            <a:off x="1426059" y="2030840"/>
            <a:ext cx="1381125" cy="1828800"/>
          </a:xfrm>
          <a:prstGeom prst="rect">
            <a:avLst/>
          </a:prstGeom>
          <a:ln>
            <a:noFill/>
          </a:ln>
          <a:effectLst>
            <a:outerShdw blurRad="292100" dist="139700" dir="2700000" algn="tl" rotWithShape="0">
              <a:srgbClr val="333333">
                <a:alpha val="65000"/>
              </a:srgbClr>
            </a:outerShdw>
          </a:effectLst>
        </p:spPr>
      </p:pic>
      <p:grpSp>
        <p:nvGrpSpPr>
          <p:cNvPr id="25606" name="Group 11">
            <a:extLst>
              <a:ext uri="{FF2B5EF4-FFF2-40B4-BE49-F238E27FC236}">
                <a16:creationId xmlns="" xmlns:a16="http://schemas.microsoft.com/office/drawing/2014/main" id="{10262D8E-B42B-D337-33B9-5446ABC10219}"/>
              </a:ext>
            </a:extLst>
          </p:cNvPr>
          <p:cNvGrpSpPr>
            <a:grpSpLocks/>
          </p:cNvGrpSpPr>
          <p:nvPr/>
        </p:nvGrpSpPr>
        <p:grpSpPr bwMode="auto">
          <a:xfrm>
            <a:off x="5192444" y="1941360"/>
            <a:ext cx="1807113" cy="2010224"/>
            <a:chOff x="4208499" y="2678152"/>
            <a:chExt cx="2539891" cy="2392542"/>
          </a:xfrm>
        </p:grpSpPr>
        <p:pic>
          <p:nvPicPr>
            <p:cNvPr id="9" name="Picture 3" descr="C:\Documents and Settings\Kstewart\My Documents\Snagged It\ABI Pres 2009\bus case igi.jpg">
              <a:extLst>
                <a:ext uri="{FF2B5EF4-FFF2-40B4-BE49-F238E27FC236}">
                  <a16:creationId xmlns="" xmlns:a16="http://schemas.microsoft.com/office/drawing/2014/main" id="{CAA7D098-B07A-DD96-4FEB-0CAF13248F9E}"/>
                </a:ext>
              </a:extLst>
            </p:cNvPr>
            <p:cNvPicPr>
              <a:picLocks noChangeAspect="1" noChangeArrowheads="1"/>
            </p:cNvPicPr>
            <p:nvPr/>
          </p:nvPicPr>
          <p:blipFill>
            <a:blip r:embed="rId7"/>
            <a:srcRect/>
            <a:stretch>
              <a:fillRect/>
            </a:stretch>
          </p:blipFill>
          <p:spPr bwMode="auto">
            <a:xfrm rot="21259632">
              <a:off x="4208499" y="2678152"/>
              <a:ext cx="1454759" cy="1923431"/>
            </a:xfrm>
            <a:prstGeom prst="rect">
              <a:avLst/>
            </a:prstGeom>
            <a:ln>
              <a:noFill/>
            </a:ln>
            <a:effectLst>
              <a:outerShdw blurRad="292100" dist="139700" dir="2700000" algn="tl" rotWithShape="0">
                <a:srgbClr val="333333">
                  <a:alpha val="65000"/>
                </a:srgbClr>
              </a:outerShdw>
            </a:effectLst>
          </p:spPr>
        </p:pic>
        <p:pic>
          <p:nvPicPr>
            <p:cNvPr id="10" name="Picture 2" descr="C:\Documents and Settings\Kstewart\My Documents\Snagged It\ABI Pres 2009\bus case2.jpg">
              <a:extLst>
                <a:ext uri="{FF2B5EF4-FFF2-40B4-BE49-F238E27FC236}">
                  <a16:creationId xmlns="" xmlns:a16="http://schemas.microsoft.com/office/drawing/2014/main" id="{BC4C4CA4-5562-8560-9CA3-D84166AFEE3C}"/>
                </a:ext>
              </a:extLst>
            </p:cNvPr>
            <p:cNvPicPr>
              <a:picLocks noChangeAspect="1" noChangeArrowheads="1"/>
            </p:cNvPicPr>
            <p:nvPr/>
          </p:nvPicPr>
          <p:blipFill>
            <a:blip r:embed="rId8"/>
            <a:srcRect/>
            <a:stretch>
              <a:fillRect/>
            </a:stretch>
          </p:blipFill>
          <p:spPr bwMode="auto">
            <a:xfrm rot="353538">
              <a:off x="5224464" y="3081134"/>
              <a:ext cx="1523926" cy="1989560"/>
            </a:xfrm>
            <a:prstGeom prst="rect">
              <a:avLst/>
            </a:prstGeom>
            <a:ln>
              <a:noFill/>
            </a:ln>
            <a:effectLst>
              <a:outerShdw blurRad="292100" dist="139700" dir="2700000" algn="tl" rotWithShape="0">
                <a:srgbClr val="333333">
                  <a:alpha val="65000"/>
                </a:srgbClr>
              </a:outerShdw>
            </a:effectLst>
          </p:spPr>
        </p:pic>
      </p:grpSp>
      <p:sp>
        <p:nvSpPr>
          <p:cNvPr id="13" name="Content Placeholder 2">
            <a:extLst>
              <a:ext uri="{FF2B5EF4-FFF2-40B4-BE49-F238E27FC236}">
                <a16:creationId xmlns="" xmlns:a16="http://schemas.microsoft.com/office/drawing/2014/main" id="{C2E7483C-C4AE-7FF1-F0BB-F4CDD56ED3D9}"/>
              </a:ext>
            </a:extLst>
          </p:cNvPr>
          <p:cNvSpPr txBox="1">
            <a:spLocks/>
          </p:cNvSpPr>
          <p:nvPr/>
        </p:nvSpPr>
        <p:spPr bwMode="auto">
          <a:xfrm>
            <a:off x="611671" y="4255411"/>
            <a:ext cx="2667000" cy="357187"/>
          </a:xfrm>
          <a:prstGeom prst="rect">
            <a:avLst/>
          </a:prstGeom>
          <a:noFill/>
          <a:ln w="9525">
            <a:noFill/>
            <a:miter lim="800000"/>
            <a:headEnd/>
            <a:tailEnd/>
          </a:ln>
        </p:spPr>
        <p:txBody>
          <a:bodyPr/>
          <a:lstStyle/>
          <a:p>
            <a:pPr marL="342900" indent="3175" algn="ctr">
              <a:spcBef>
                <a:spcPct val="20000"/>
              </a:spcBef>
              <a:defRPr/>
            </a:pPr>
            <a:r>
              <a:rPr kumimoji="0" lang="en-US" sz="2000" kern="0" dirty="0">
                <a:solidFill>
                  <a:schemeClr val="bg2">
                    <a:lumMod val="50000"/>
                  </a:schemeClr>
                </a:solidFill>
                <a:latin typeface="微軟正黑體" pitchFamily="34" charset="-120"/>
                <a:ea typeface="微軟正黑體" pitchFamily="34" charset="-120"/>
              </a:rPr>
              <a:t> Working Papers</a:t>
            </a:r>
          </a:p>
        </p:txBody>
      </p:sp>
      <p:sp>
        <p:nvSpPr>
          <p:cNvPr id="19" name="Content Placeholder 2">
            <a:extLst>
              <a:ext uri="{FF2B5EF4-FFF2-40B4-BE49-F238E27FC236}">
                <a16:creationId xmlns="" xmlns:a16="http://schemas.microsoft.com/office/drawing/2014/main" id="{65D3227E-3C2D-4930-CE32-2C6C2ACD2FCC}"/>
              </a:ext>
            </a:extLst>
          </p:cNvPr>
          <p:cNvSpPr txBox="1">
            <a:spLocks/>
          </p:cNvSpPr>
          <p:nvPr/>
        </p:nvSpPr>
        <p:spPr bwMode="auto">
          <a:xfrm>
            <a:off x="4172805" y="4002823"/>
            <a:ext cx="3625911" cy="785813"/>
          </a:xfrm>
          <a:prstGeom prst="rect">
            <a:avLst/>
          </a:prstGeom>
          <a:noFill/>
          <a:ln w="9525">
            <a:noFill/>
            <a:miter lim="800000"/>
            <a:headEnd/>
            <a:tailEnd/>
          </a:ln>
        </p:spPr>
        <p:txBody>
          <a:bodyPr/>
          <a:lstStyle/>
          <a:p>
            <a:pPr marL="342900" indent="3175" algn="ctr">
              <a:spcBef>
                <a:spcPct val="20000"/>
              </a:spcBef>
              <a:defRPr/>
            </a:pPr>
            <a:r>
              <a:rPr kumimoji="0" lang="en-US" sz="2000" kern="0" dirty="0">
                <a:solidFill>
                  <a:schemeClr val="bg2">
                    <a:lumMod val="50000"/>
                  </a:schemeClr>
                </a:solidFill>
                <a:latin typeface="微軟正黑體" pitchFamily="34" charset="-120"/>
                <a:ea typeface="微軟正黑體" pitchFamily="34" charset="-120"/>
              </a:rPr>
              <a:t>Case</a:t>
            </a:r>
            <a:r>
              <a:rPr kumimoji="0" lang="zh-TW" altLang="en-US" sz="2000" kern="0" dirty="0">
                <a:solidFill>
                  <a:schemeClr val="bg2">
                    <a:lumMod val="50000"/>
                  </a:schemeClr>
                </a:solidFill>
                <a:latin typeface="微軟正黑體" pitchFamily="34" charset="-120"/>
                <a:ea typeface="微軟正黑體" pitchFamily="34" charset="-120"/>
              </a:rPr>
              <a:t> </a:t>
            </a:r>
            <a:r>
              <a:rPr kumimoji="0" lang="en-US" altLang="zh-TW" sz="2000" kern="0" dirty="0">
                <a:solidFill>
                  <a:schemeClr val="bg2">
                    <a:lumMod val="50000"/>
                  </a:schemeClr>
                </a:solidFill>
                <a:latin typeface="微軟正黑體" pitchFamily="34" charset="-120"/>
                <a:ea typeface="微軟正黑體" pitchFamily="34" charset="-120"/>
              </a:rPr>
              <a:t>Studies </a:t>
            </a:r>
            <a:r>
              <a:rPr kumimoji="0" lang="en-US" sz="2000" kern="0" dirty="0">
                <a:solidFill>
                  <a:schemeClr val="bg2">
                    <a:lumMod val="50000"/>
                  </a:schemeClr>
                </a:solidFill>
                <a:latin typeface="微軟正黑體" pitchFamily="34" charset="-120"/>
                <a:ea typeface="微軟正黑體" pitchFamily="34" charset="-120"/>
              </a:rPr>
              <a:t>/</a:t>
            </a:r>
          </a:p>
          <a:p>
            <a:pPr marL="342900" indent="3175" algn="ctr">
              <a:spcBef>
                <a:spcPct val="20000"/>
              </a:spcBef>
              <a:defRPr/>
            </a:pPr>
            <a:r>
              <a:rPr kumimoji="0" lang="en-US" sz="2000" kern="0" dirty="0">
                <a:solidFill>
                  <a:schemeClr val="bg2">
                    <a:lumMod val="50000"/>
                  </a:schemeClr>
                </a:solidFill>
                <a:latin typeface="微軟正黑體" pitchFamily="34" charset="-120"/>
                <a:ea typeface="微軟正黑體" pitchFamily="34" charset="-120"/>
              </a:rPr>
              <a:t>Conference Proceedings</a:t>
            </a:r>
          </a:p>
        </p:txBody>
      </p:sp>
      <p:sp>
        <p:nvSpPr>
          <p:cNvPr id="20" name="Content Placeholder 2">
            <a:extLst>
              <a:ext uri="{FF2B5EF4-FFF2-40B4-BE49-F238E27FC236}">
                <a16:creationId xmlns="" xmlns:a16="http://schemas.microsoft.com/office/drawing/2014/main" id="{C05BEEB9-4C6C-1762-5CFD-031FB5A95560}"/>
              </a:ext>
            </a:extLst>
          </p:cNvPr>
          <p:cNvSpPr txBox="1">
            <a:spLocks/>
          </p:cNvSpPr>
          <p:nvPr/>
        </p:nvSpPr>
        <p:spPr bwMode="auto">
          <a:xfrm>
            <a:off x="8347752" y="4343400"/>
            <a:ext cx="3213527" cy="411059"/>
          </a:xfrm>
          <a:prstGeom prst="rect">
            <a:avLst/>
          </a:prstGeom>
          <a:noFill/>
          <a:ln w="9525">
            <a:noFill/>
            <a:miter lim="800000"/>
            <a:headEnd/>
            <a:tailEnd/>
          </a:ln>
        </p:spPr>
        <p:txBody>
          <a:bodyPr/>
          <a:lstStyle/>
          <a:p>
            <a:pPr marL="342900" indent="3175" algn="ctr">
              <a:spcBef>
                <a:spcPct val="20000"/>
              </a:spcBef>
              <a:defRPr/>
            </a:pPr>
            <a:r>
              <a:rPr kumimoji="0" lang="en-US" sz="2000" kern="0" dirty="0">
                <a:solidFill>
                  <a:schemeClr val="bg2">
                    <a:lumMod val="50000"/>
                  </a:schemeClr>
                </a:solidFill>
                <a:latin typeface="微軟正黑體" pitchFamily="34" charset="-120"/>
                <a:ea typeface="微軟正黑體" pitchFamily="34" charset="-120"/>
              </a:rPr>
              <a:t>Doctoral Dissertations</a:t>
            </a:r>
          </a:p>
        </p:txBody>
      </p:sp>
      <p:sp>
        <p:nvSpPr>
          <p:cNvPr id="25610" name="Text Box 23">
            <a:extLst>
              <a:ext uri="{FF2B5EF4-FFF2-40B4-BE49-F238E27FC236}">
                <a16:creationId xmlns="" xmlns:a16="http://schemas.microsoft.com/office/drawing/2014/main" id="{5EDE54D3-4D40-95D6-5D0E-07AC4FDD8081}"/>
              </a:ext>
            </a:extLst>
          </p:cNvPr>
          <p:cNvSpPr txBox="1">
            <a:spLocks noChangeArrowheads="1"/>
          </p:cNvSpPr>
          <p:nvPr/>
        </p:nvSpPr>
        <p:spPr bwMode="auto">
          <a:xfrm>
            <a:off x="630721" y="5029201"/>
            <a:ext cx="2971800" cy="711200"/>
          </a:xfrm>
          <a:prstGeom prst="rect">
            <a:avLst/>
          </a:prstGeom>
          <a:solidFill>
            <a:schemeClr val="bg1"/>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sz="2000" b="1" dirty="0">
                <a:solidFill>
                  <a:srgbClr val="CC092F"/>
                </a:solidFill>
                <a:latin typeface="微軟正黑體" panose="020B0604030504040204" pitchFamily="34" charset="-120"/>
                <a:ea typeface="微軟正黑體" panose="020B0604030504040204" pitchFamily="34" charset="-120"/>
              </a:rPr>
              <a:t>掌握科學最新研究趨勢不容錯過 </a:t>
            </a:r>
            <a:r>
              <a:rPr lang="en-US" altLang="zh-TW" sz="2000" b="1" dirty="0">
                <a:solidFill>
                  <a:srgbClr val="CC092F"/>
                </a:solidFill>
                <a:latin typeface="微軟正黑體" panose="020B0604030504040204" pitchFamily="34" charset="-120"/>
                <a:ea typeface="微軟正黑體" panose="020B0604030504040204" pitchFamily="34" charset="-120"/>
              </a:rPr>
              <a:t>!!</a:t>
            </a:r>
          </a:p>
        </p:txBody>
      </p:sp>
      <p:sp>
        <p:nvSpPr>
          <p:cNvPr id="25611" name="Text Box 24">
            <a:extLst>
              <a:ext uri="{FF2B5EF4-FFF2-40B4-BE49-F238E27FC236}">
                <a16:creationId xmlns="" xmlns:a16="http://schemas.microsoft.com/office/drawing/2014/main" id="{F65238F9-F6C3-838F-4AAB-FD0AA741E9E4}"/>
              </a:ext>
            </a:extLst>
          </p:cNvPr>
          <p:cNvSpPr txBox="1">
            <a:spLocks noChangeArrowheads="1"/>
          </p:cNvSpPr>
          <p:nvPr/>
        </p:nvSpPr>
        <p:spPr bwMode="auto">
          <a:xfrm>
            <a:off x="4648200" y="5029201"/>
            <a:ext cx="2895600" cy="707886"/>
          </a:xfrm>
          <a:prstGeom prst="rect">
            <a:avLst/>
          </a:prstGeom>
          <a:solidFill>
            <a:schemeClr val="bg1"/>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sz="2000" b="1" dirty="0">
                <a:solidFill>
                  <a:srgbClr val="CC092F"/>
                </a:solidFill>
                <a:latin typeface="微軟正黑體" panose="020B0604030504040204" pitchFamily="34" charset="-120"/>
                <a:ea typeface="微軟正黑體" panose="020B0604030504040204" pitchFamily="34" charset="-120"/>
              </a:rPr>
              <a:t>個案研究</a:t>
            </a:r>
            <a:r>
              <a:rPr lang="en-US" altLang="zh-TW" sz="2000" b="1" dirty="0">
                <a:solidFill>
                  <a:srgbClr val="CC092F"/>
                </a:solidFill>
                <a:latin typeface="微軟正黑體" panose="020B0604030504040204" pitchFamily="34" charset="-120"/>
                <a:ea typeface="微軟正黑體" panose="020B0604030504040204" pitchFamily="34" charset="-120"/>
              </a:rPr>
              <a:t>/</a:t>
            </a:r>
            <a:r>
              <a:rPr lang="zh-TW" altLang="en-US" sz="2000" b="1" dirty="0">
                <a:solidFill>
                  <a:srgbClr val="CC092F"/>
                </a:solidFill>
                <a:latin typeface="微軟正黑體" panose="020B0604030504040204" pitchFamily="34" charset="-120"/>
                <a:ea typeface="微軟正黑體" panose="020B0604030504040204" pitchFamily="34" charset="-120"/>
              </a:rPr>
              <a:t>會議論文</a:t>
            </a:r>
            <a:br>
              <a:rPr lang="zh-TW" altLang="en-US" sz="2000" b="1" dirty="0">
                <a:solidFill>
                  <a:srgbClr val="CC092F"/>
                </a:solidFill>
                <a:latin typeface="微軟正黑體" panose="020B0604030504040204" pitchFamily="34" charset="-120"/>
                <a:ea typeface="微軟正黑體" panose="020B0604030504040204" pitchFamily="34" charset="-120"/>
              </a:rPr>
            </a:br>
            <a:r>
              <a:rPr lang="zh-TW" altLang="en-US" sz="2000" b="1" dirty="0">
                <a:solidFill>
                  <a:srgbClr val="CC092F"/>
                </a:solidFill>
                <a:latin typeface="微軟正黑體" panose="020B0604030504040204" pitchFamily="34" charset="-120"/>
                <a:ea typeface="微軟正黑體" panose="020B0604030504040204" pitchFamily="34" charset="-120"/>
              </a:rPr>
              <a:t>強化理論與實務接軌 </a:t>
            </a:r>
            <a:r>
              <a:rPr kumimoji="0" lang="en-US" altLang="zh-TW" sz="2000" b="1" dirty="0">
                <a:solidFill>
                  <a:srgbClr val="CC092F"/>
                </a:solidFill>
                <a:latin typeface="微軟正黑體" panose="020B0604030504040204" pitchFamily="34" charset="-120"/>
                <a:ea typeface="微軟正黑體" panose="020B0604030504040204" pitchFamily="34" charset="-120"/>
              </a:rPr>
              <a:t>!</a:t>
            </a:r>
            <a:r>
              <a:rPr lang="en-US" altLang="zh-TW" sz="2000" b="1" dirty="0">
                <a:solidFill>
                  <a:srgbClr val="CC092F"/>
                </a:solidFill>
                <a:latin typeface="微軟正黑體" panose="020B0604030504040204" pitchFamily="34" charset="-120"/>
                <a:ea typeface="微軟正黑體" panose="020B0604030504040204" pitchFamily="34" charset="-120"/>
              </a:rPr>
              <a:t>!</a:t>
            </a:r>
          </a:p>
        </p:txBody>
      </p:sp>
      <p:sp>
        <p:nvSpPr>
          <p:cNvPr id="25612" name="Text Box 25">
            <a:extLst>
              <a:ext uri="{FF2B5EF4-FFF2-40B4-BE49-F238E27FC236}">
                <a16:creationId xmlns="" xmlns:a16="http://schemas.microsoft.com/office/drawing/2014/main" id="{7A380576-4C65-1C75-B663-22DDB440108F}"/>
              </a:ext>
            </a:extLst>
          </p:cNvPr>
          <p:cNvSpPr txBox="1">
            <a:spLocks noChangeArrowheads="1"/>
          </p:cNvSpPr>
          <p:nvPr/>
        </p:nvSpPr>
        <p:spPr bwMode="auto">
          <a:xfrm>
            <a:off x="8589479" y="5045424"/>
            <a:ext cx="3213527" cy="707886"/>
          </a:xfrm>
          <a:prstGeom prst="rect">
            <a:avLst/>
          </a:prstGeom>
          <a:solidFill>
            <a:schemeClr val="bg1"/>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sz="2000" b="1" dirty="0">
                <a:solidFill>
                  <a:srgbClr val="CC092F"/>
                </a:solidFill>
                <a:latin typeface="微軟正黑體" panose="020B0604030504040204" pitchFamily="34" charset="-120"/>
                <a:ea typeface="微軟正黑體" panose="020B0604030504040204" pitchFamily="34" charset="-120"/>
              </a:rPr>
              <a:t>提供</a:t>
            </a:r>
            <a:r>
              <a:rPr lang="en-US" altLang="zh-TW" sz="2000" b="1" dirty="0">
                <a:solidFill>
                  <a:srgbClr val="CC092F"/>
                </a:solidFill>
                <a:latin typeface="微軟正黑體" panose="020B0604030504040204" pitchFamily="34" charset="-120"/>
                <a:ea typeface="微軟正黑體" panose="020B0604030504040204" pitchFamily="34" charset="-120"/>
              </a:rPr>
              <a:t>150,000</a:t>
            </a:r>
            <a:r>
              <a:rPr lang="zh-TW" altLang="en-US" sz="2000" b="1" dirty="0">
                <a:solidFill>
                  <a:srgbClr val="CC092F"/>
                </a:solidFill>
                <a:latin typeface="微軟正黑體" panose="020B0604030504040204" pitchFamily="34" charset="-120"/>
                <a:ea typeface="微軟正黑體" panose="020B0604030504040204" pitchFamily="34" charset="-120"/>
              </a:rPr>
              <a:t>多篇科學領域之博碩士論文全文 </a:t>
            </a:r>
            <a:r>
              <a:rPr kumimoji="0" lang="en-US" altLang="zh-TW" sz="2000" b="1" dirty="0">
                <a:solidFill>
                  <a:srgbClr val="CC092F"/>
                </a:solidFill>
                <a:latin typeface="微軟正黑體" panose="020B0604030504040204" pitchFamily="34" charset="-120"/>
                <a:ea typeface="微軟正黑體" panose="020B0604030504040204" pitchFamily="34" charset="-120"/>
              </a:rPr>
              <a:t>!</a:t>
            </a:r>
            <a:r>
              <a:rPr lang="en-US" altLang="zh-TW" sz="2000" b="1" dirty="0">
                <a:solidFill>
                  <a:srgbClr val="CC092F"/>
                </a:solidFill>
                <a:latin typeface="微軟正黑體" panose="020B0604030504040204" pitchFamily="34" charset="-120"/>
                <a:ea typeface="微軟正黑體" panose="020B0604030504040204" pitchFamily="34" charset="-120"/>
              </a:rPr>
              <a:t>!</a:t>
            </a:r>
          </a:p>
        </p:txBody>
      </p:sp>
      <p:sp>
        <p:nvSpPr>
          <p:cNvPr id="2" name="Title 1">
            <a:extLst>
              <a:ext uri="{FF2B5EF4-FFF2-40B4-BE49-F238E27FC236}">
                <a16:creationId xmlns="" xmlns:a16="http://schemas.microsoft.com/office/drawing/2014/main" id="{274F655C-27E6-8C88-27ED-3825042F4FCE}"/>
              </a:ext>
            </a:extLst>
          </p:cNvPr>
          <p:cNvSpPr txBox="1">
            <a:spLocks noChangeArrowheads="1"/>
          </p:cNvSpPr>
          <p:nvPr/>
        </p:nvSpPr>
        <p:spPr bwMode="auto">
          <a:xfrm>
            <a:off x="304800" y="128588"/>
            <a:ext cx="899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lang="zh-TW" altLang="en-US" dirty="0">
                <a:solidFill>
                  <a:schemeClr val="accent1"/>
                </a:solidFill>
                <a:latin typeface="微軟正黑體" panose="020B0604030504040204" pitchFamily="34" charset="-120"/>
                <a:ea typeface="微軟正黑體" panose="020B0604030504040204" pitchFamily="34" charset="-120"/>
              </a:rPr>
              <a:t>學術內容</a:t>
            </a:r>
            <a:r>
              <a:rPr lang="en-US" altLang="zh-TW" dirty="0">
                <a:solidFill>
                  <a:schemeClr val="accent1"/>
                </a:solidFill>
                <a:latin typeface="微軟正黑體" panose="020B0604030504040204" pitchFamily="34" charset="-120"/>
                <a:ea typeface="微軟正黑體" panose="020B0604030504040204" pitchFamily="34" charset="-120"/>
              </a:rPr>
              <a:t> </a:t>
            </a:r>
            <a:r>
              <a:rPr lang="zh-TW" altLang="en-US" dirty="0">
                <a:solidFill>
                  <a:schemeClr val="accent2"/>
                </a:solidFill>
                <a:latin typeface="微軟正黑體" panose="020B0604030504040204" pitchFamily="34" charset="-120"/>
                <a:ea typeface="微軟正黑體" panose="020B0604030504040204" pitchFamily="34" charset="-120"/>
              </a:rPr>
              <a:t>獨特學術資源</a:t>
            </a:r>
            <a:endParaRPr kumimoji="0" lang="en-US" altLang="zh-TW" dirty="0">
              <a:solidFill>
                <a:srgbClr val="62B3D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 xmlns:a16="http://schemas.microsoft.com/office/drawing/2014/main" id="{1AFF0CD3-9324-4982-3B67-0BD451CFC9D4}"/>
              </a:ext>
            </a:extLst>
          </p:cNvPr>
          <p:cNvSpPr txBox="1"/>
          <p:nvPr/>
        </p:nvSpPr>
        <p:spPr>
          <a:xfrm>
            <a:off x="3338104" y="5898415"/>
            <a:ext cx="5516550" cy="830997"/>
          </a:xfrm>
          <a:prstGeom prst="rect">
            <a:avLst/>
          </a:prstGeom>
          <a:solidFill>
            <a:schemeClr val="accent5">
              <a:lumMod val="40000"/>
              <a:lumOff val="60000"/>
            </a:schemeClr>
          </a:solidFill>
        </p:spPr>
        <p:txBody>
          <a:bodyPr wrap="square">
            <a:spAutoFit/>
          </a:bodyPr>
          <a:lstStyle/>
          <a:p>
            <a:pPr algn="ctr"/>
            <a:r>
              <a:rPr lang="zh-TW" altLang="en-US" sz="2400" b="0" i="0" u="none" strike="noStrike" baseline="0" dirty="0">
                <a:solidFill>
                  <a:schemeClr val="accent2">
                    <a:lumMod val="50000"/>
                  </a:schemeClr>
                </a:solidFill>
                <a:latin typeface="微軟正黑體" panose="020B0604030504040204" pitchFamily="34" charset="-120"/>
                <a:ea typeface="微軟正黑體" panose="020B0604030504040204" pitchFamily="34" charset="-120"/>
              </a:rPr>
              <a:t>文章發表至期刊上可能須一段時間</a:t>
            </a:r>
            <a:endParaRPr lang="en-US" altLang="zh-TW" sz="2400" b="0" i="0" u="none" strike="noStrike" baseline="0" dirty="0">
              <a:solidFill>
                <a:schemeClr val="accent2">
                  <a:lumMod val="50000"/>
                </a:schemeClr>
              </a:solidFill>
              <a:latin typeface="微軟正黑體" panose="020B0604030504040204" pitchFamily="34" charset="-120"/>
              <a:ea typeface="微軟正黑體" panose="020B0604030504040204" pitchFamily="34" charset="-120"/>
            </a:endParaRPr>
          </a:p>
          <a:p>
            <a:pPr algn="ctr"/>
            <a:r>
              <a:rPr lang="zh-TW" altLang="en-US" sz="2400" b="0" i="0" u="none" strike="noStrike" baseline="0" dirty="0">
                <a:solidFill>
                  <a:schemeClr val="accent2">
                    <a:lumMod val="50000"/>
                  </a:schemeClr>
                </a:solidFill>
                <a:latin typeface="微軟正黑體" panose="020B0604030504040204" pitchFamily="34" charset="-120"/>
                <a:ea typeface="微軟正黑體" panose="020B0604030504040204" pitchFamily="34" charset="-120"/>
              </a:rPr>
              <a:t>透過以上資源能讓您掌握最新研究趨勢</a:t>
            </a:r>
            <a:endParaRPr lang="zh-TW" altLang="en-US" dirty="0">
              <a:solidFill>
                <a:schemeClr val="accent2">
                  <a:lumMod val="50000"/>
                </a:schemeClr>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33EDF3C4-AD6C-EA53-0579-DBE110354DB9}"/>
              </a:ext>
            </a:extLst>
          </p:cNvPr>
          <p:cNvSpPr>
            <a:spLocks noGrp="1"/>
          </p:cNvSpPr>
          <p:nvPr>
            <p:ph idx="1"/>
          </p:nvPr>
        </p:nvSpPr>
        <p:spPr>
          <a:xfrm>
            <a:off x="1333500" y="1577975"/>
            <a:ext cx="10096500" cy="1622425"/>
          </a:xfrm>
        </p:spPr>
        <p:txBody>
          <a:bodyPr/>
          <a:lstStyle/>
          <a:p>
            <a:pPr marL="0" indent="0">
              <a:buNone/>
              <a:defRPr/>
            </a:pPr>
            <a:r>
              <a:rPr lang="en-US" altLang="zh-TW" sz="1800" b="1" dirty="0">
                <a:latin typeface="微軟正黑體" pitchFamily="34" charset="-120"/>
                <a:ea typeface="微軟正黑體" pitchFamily="34" charset="-120"/>
              </a:rPr>
              <a:t>arXiv.org</a:t>
            </a:r>
            <a:r>
              <a:rPr lang="zh-TW" altLang="en-US" sz="1800" b="1" dirty="0">
                <a:latin typeface="微軟正黑體" pitchFamily="34" charset="-120"/>
                <a:ea typeface="微軟正黑體" pitchFamily="34" charset="-120"/>
              </a:rPr>
              <a:t>  </a:t>
            </a:r>
            <a:endParaRPr lang="en-US" altLang="zh-TW" sz="1800" b="1" dirty="0">
              <a:solidFill>
                <a:srgbClr val="CC092F"/>
              </a:solidFill>
              <a:latin typeface="微軟正黑體" pitchFamily="34" charset="-120"/>
              <a:ea typeface="微軟正黑體" pitchFamily="34" charset="-120"/>
            </a:endParaRPr>
          </a:p>
          <a:p>
            <a:pPr>
              <a:buFont typeface="Arial" panose="020B0604020202020204" pitchFamily="34" charset="0"/>
              <a:buChar char="•"/>
              <a:defRPr/>
            </a:pPr>
            <a:r>
              <a:rPr lang="zh-TW" altLang="en-US" sz="1800" dirty="0">
                <a:latin typeface="微軟正黑體" pitchFamily="34" charset="-120"/>
                <a:ea typeface="微軟正黑體" pitchFamily="34" charset="-120"/>
              </a:rPr>
              <a:t>由康乃爾大學建置，主題涵蓋：物理、天文、數學、電腦科學、演算法、統計、人工智慧等領域，</a:t>
            </a:r>
            <a:r>
              <a:rPr lang="zh-TW" altLang="en-US" sz="1800" dirty="0">
                <a:solidFill>
                  <a:srgbClr val="CC092F"/>
                </a:solidFill>
                <a:latin typeface="微軟正黑體" pitchFamily="34" charset="-120"/>
                <a:ea typeface="微軟正黑體" pitchFamily="34" charset="-120"/>
              </a:rPr>
              <a:t>超過 </a:t>
            </a:r>
            <a:r>
              <a:rPr lang="en-US" altLang="zh-TW" sz="1800" b="1" dirty="0">
                <a:solidFill>
                  <a:srgbClr val="CC092F"/>
                </a:solidFill>
                <a:latin typeface="微軟正黑體" pitchFamily="34" charset="-120"/>
                <a:ea typeface="微軟正黑體" pitchFamily="34" charset="-120"/>
              </a:rPr>
              <a:t>285</a:t>
            </a:r>
            <a:r>
              <a:rPr lang="zh-TW" altLang="en-US" sz="1800" b="1" dirty="0">
                <a:solidFill>
                  <a:srgbClr val="CC092F"/>
                </a:solidFill>
                <a:latin typeface="微軟正黑體" pitchFamily="34" charset="-120"/>
                <a:ea typeface="微軟正黑體" pitchFamily="34" charset="-120"/>
              </a:rPr>
              <a:t> 萬</a:t>
            </a:r>
            <a:r>
              <a:rPr lang="zh-TW" altLang="en-US" sz="1800" dirty="0">
                <a:solidFill>
                  <a:srgbClr val="CC092F"/>
                </a:solidFill>
                <a:latin typeface="微軟正黑體" pitchFamily="34" charset="-120"/>
                <a:ea typeface="微軟正黑體" pitchFamily="34" charset="-120"/>
              </a:rPr>
              <a:t>篇科學主題文章</a:t>
            </a:r>
            <a:endParaRPr lang="en-US" altLang="zh-TW" sz="1800" dirty="0">
              <a:solidFill>
                <a:srgbClr val="CC092F"/>
              </a:solidFill>
              <a:latin typeface="微軟正黑體" pitchFamily="34" charset="-120"/>
              <a:ea typeface="微軟正黑體" pitchFamily="34" charset="-120"/>
            </a:endParaRPr>
          </a:p>
          <a:p>
            <a:pPr>
              <a:defRPr/>
            </a:pPr>
            <a:r>
              <a:rPr lang="zh-TW" altLang="en-US" sz="1800" dirty="0">
                <a:solidFill>
                  <a:srgbClr val="CC092F"/>
                </a:solidFill>
                <a:latin typeface="微軟正黑體" pitchFamily="34" charset="-120"/>
                <a:ea typeface="微軟正黑體" pitchFamily="34" charset="-120"/>
              </a:rPr>
              <a:t>新增  </a:t>
            </a:r>
            <a:r>
              <a:rPr lang="en-US" altLang="zh-TW" sz="1800" dirty="0" err="1">
                <a:latin typeface="微軟正黑體" pitchFamily="34" charset="-120"/>
                <a:ea typeface="微軟正黑體" pitchFamily="34" charset="-120"/>
              </a:rPr>
              <a:t>bioRxiv</a:t>
            </a:r>
            <a:r>
              <a:rPr lang="zh-TW" altLang="en-US" sz="1800" dirty="0">
                <a:latin typeface="微軟正黑體" pitchFamily="34" charset="-120"/>
                <a:ea typeface="微軟正黑體" pitchFamily="34" charset="-120"/>
              </a:rPr>
              <a:t>：主要致力於生物學相關，包括：癌症、細胞、病理、植物、動物、科學等等，</a:t>
            </a:r>
            <a:r>
              <a:rPr lang="zh-TW" altLang="en-US" sz="1800" dirty="0">
                <a:solidFill>
                  <a:schemeClr val="accent1"/>
                </a:solidFill>
                <a:latin typeface="微軟正黑體" pitchFamily="34" charset="-120"/>
                <a:ea typeface="微軟正黑體" pitchFamily="34" charset="-120"/>
              </a:rPr>
              <a:t>收錄自 </a:t>
            </a:r>
            <a:r>
              <a:rPr lang="en-US" altLang="zh-TW" sz="1800" dirty="0">
                <a:solidFill>
                  <a:schemeClr val="accent1"/>
                </a:solidFill>
                <a:latin typeface="微軟正黑體" pitchFamily="34" charset="-120"/>
                <a:ea typeface="微軟正黑體" pitchFamily="34" charset="-120"/>
              </a:rPr>
              <a:t>2013</a:t>
            </a:r>
            <a:r>
              <a:rPr lang="zh-TW" altLang="en-US" sz="1800" dirty="0">
                <a:solidFill>
                  <a:schemeClr val="accent1"/>
                </a:solidFill>
                <a:latin typeface="微軟正黑體" pitchFamily="34" charset="-120"/>
                <a:ea typeface="微軟正黑體" pitchFamily="34" charset="-120"/>
              </a:rPr>
              <a:t> 年迄今共 </a:t>
            </a:r>
            <a:r>
              <a:rPr lang="en-US" altLang="zh-TW" sz="1800" b="1" dirty="0">
                <a:solidFill>
                  <a:schemeClr val="accent1"/>
                </a:solidFill>
                <a:latin typeface="微軟正黑體" pitchFamily="34" charset="-120"/>
                <a:ea typeface="微軟正黑體" pitchFamily="34" charset="-120"/>
              </a:rPr>
              <a:t>179,000+</a:t>
            </a:r>
            <a:r>
              <a:rPr lang="zh-TW" altLang="en-US" sz="1800" b="1" dirty="0">
                <a:solidFill>
                  <a:schemeClr val="accent1"/>
                </a:solidFill>
                <a:latin typeface="微軟正黑體" pitchFamily="34" charset="-120"/>
                <a:ea typeface="微軟正黑體" pitchFamily="34" charset="-120"/>
              </a:rPr>
              <a:t> </a:t>
            </a:r>
            <a:r>
              <a:rPr lang="zh-TW" altLang="en-US" sz="1800" dirty="0">
                <a:solidFill>
                  <a:schemeClr val="accent1"/>
                </a:solidFill>
                <a:latin typeface="微軟正黑體" pitchFamily="34" charset="-120"/>
                <a:ea typeface="微軟正黑體" pitchFamily="34" charset="-120"/>
              </a:rPr>
              <a:t>篇文章或全文連結</a:t>
            </a:r>
            <a:endParaRPr lang="en-US" altLang="zh-TW" sz="1800" dirty="0">
              <a:solidFill>
                <a:schemeClr val="accent1"/>
              </a:solidFill>
              <a:latin typeface="微軟正黑體" pitchFamily="34" charset="-120"/>
              <a:ea typeface="微軟正黑體" pitchFamily="34" charset="-120"/>
            </a:endParaRPr>
          </a:p>
        </p:txBody>
      </p:sp>
      <p:sp>
        <p:nvSpPr>
          <p:cNvPr id="24579" name="日期版面配置區 3">
            <a:extLst>
              <a:ext uri="{FF2B5EF4-FFF2-40B4-BE49-F238E27FC236}">
                <a16:creationId xmlns="" xmlns:a16="http://schemas.microsoft.com/office/drawing/2014/main" id="{B0BF8BEC-F2AF-AA98-781E-6C4933D8A61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fld id="{3AC74066-529F-4B32-90F0-0A6D87D8EEA3}" type="datetime1">
              <a:rPr kumimoji="0" lang="en-US" altLang="zh-TW" sz="900">
                <a:solidFill>
                  <a:srgbClr val="000000"/>
                </a:solidFill>
                <a:latin typeface="微軟正黑體" panose="020B0604030504040204" pitchFamily="34" charset="-120"/>
                <a:ea typeface="微軟正黑體" panose="020B0604030504040204" pitchFamily="34" charset="-120"/>
              </a:rPr>
              <a:pPr eaLnBrk="1" hangingPunct="1"/>
              <a:t>3/10/2026</a:t>
            </a:fld>
            <a:endParaRPr kumimoji="0" lang="en-US" altLang="zh-TW" sz="900">
              <a:solidFill>
                <a:srgbClr val="000000"/>
              </a:solidFill>
              <a:latin typeface="微軟正黑體" panose="020B0604030504040204" pitchFamily="34" charset="-120"/>
              <a:ea typeface="微軟正黑體" panose="020B0604030504040204" pitchFamily="34" charset="-120"/>
            </a:endParaRPr>
          </a:p>
        </p:txBody>
      </p:sp>
      <p:sp>
        <p:nvSpPr>
          <p:cNvPr id="24582" name="標題 6">
            <a:extLst>
              <a:ext uri="{FF2B5EF4-FFF2-40B4-BE49-F238E27FC236}">
                <a16:creationId xmlns="" xmlns:a16="http://schemas.microsoft.com/office/drawing/2014/main" id="{04A92F67-19C3-9E74-0CBD-B171A7C6D375}"/>
              </a:ext>
            </a:extLst>
          </p:cNvPr>
          <p:cNvSpPr>
            <a:spLocks noGrp="1" noChangeArrowheads="1"/>
          </p:cNvSpPr>
          <p:nvPr>
            <p:ph type="title"/>
          </p:nvPr>
        </p:nvSpPr>
        <p:spPr>
          <a:xfrm>
            <a:off x="762000" y="810418"/>
            <a:ext cx="7100888" cy="852488"/>
          </a:xfrm>
        </p:spPr>
        <p:txBody>
          <a:bodyPr/>
          <a:lstStyle/>
          <a:p>
            <a:r>
              <a:rPr lang="zh-TW" altLang="en-US" sz="2800" dirty="0">
                <a:solidFill>
                  <a:srgbClr val="0070C0"/>
                </a:solidFill>
                <a:latin typeface="微軟正黑體" panose="020B0604030504040204" pitchFamily="34" charset="-120"/>
                <a:ea typeface="微軟正黑體" panose="020B0604030504040204" pitchFamily="34" charset="-120"/>
              </a:rPr>
              <a:t>讓您掌握最新研究動態，不再慢半拍 </a:t>
            </a:r>
            <a:r>
              <a:rPr lang="en-US" altLang="zh-TW" sz="2800" dirty="0">
                <a:solidFill>
                  <a:srgbClr val="0070C0"/>
                </a:solidFill>
                <a:latin typeface="微軟正黑體" panose="020B0604030504040204" pitchFamily="34" charset="-120"/>
                <a:ea typeface="微軟正黑體" panose="020B0604030504040204" pitchFamily="34" charset="-120"/>
              </a:rPr>
              <a:t>!</a:t>
            </a:r>
            <a:endParaRPr lang="zh-TW" altLang="en-US" sz="2800" dirty="0">
              <a:solidFill>
                <a:srgbClr val="0070C0"/>
              </a:solidFill>
              <a:latin typeface="微軟正黑體" panose="020B0604030504040204" pitchFamily="34" charset="-120"/>
              <a:ea typeface="微軟正黑體" panose="020B0604030504040204" pitchFamily="34" charset="-120"/>
            </a:endParaRPr>
          </a:p>
        </p:txBody>
      </p:sp>
      <p:sp>
        <p:nvSpPr>
          <p:cNvPr id="10" name="標題 1">
            <a:extLst>
              <a:ext uri="{FF2B5EF4-FFF2-40B4-BE49-F238E27FC236}">
                <a16:creationId xmlns="" xmlns:a16="http://schemas.microsoft.com/office/drawing/2014/main" id="{02C9F79B-42A4-FFA8-51F6-345E844390A3}"/>
              </a:ext>
            </a:extLst>
          </p:cNvPr>
          <p:cNvSpPr txBox="1">
            <a:spLocks/>
          </p:cNvSpPr>
          <p:nvPr/>
        </p:nvSpPr>
        <p:spPr bwMode="auto">
          <a:xfrm>
            <a:off x="304800" y="0"/>
            <a:ext cx="8458200" cy="1219200"/>
          </a:xfrm>
          <a:prstGeom prst="rect">
            <a:avLst/>
          </a:prstGeom>
          <a:noFill/>
          <a:ln>
            <a:noFill/>
          </a:ln>
        </p:spPr>
        <p:txBody>
          <a:bodyPr anchor="ct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kumimoji="0" lang="zh-TW" altLang="en-US" kern="0" dirty="0">
                <a:solidFill>
                  <a:srgbClr val="C00000"/>
                </a:solidFill>
                <a:latin typeface="微軟正黑體" pitchFamily="34" charset="-120"/>
                <a:ea typeface="微軟正黑體" pitchFamily="34" charset="-120"/>
              </a:rPr>
              <a:t>學術內容 </a:t>
            </a:r>
            <a:r>
              <a:rPr kumimoji="0" lang="en-US" altLang="zh-TW" sz="3000" kern="0" dirty="0">
                <a:solidFill>
                  <a:schemeClr val="accent2"/>
                </a:solidFill>
                <a:latin typeface="微軟正黑體" pitchFamily="34" charset="-120"/>
                <a:ea typeface="微軟正黑體" pitchFamily="34" charset="-120"/>
              </a:rPr>
              <a:t>Working Papers </a:t>
            </a:r>
            <a:r>
              <a:rPr kumimoji="0" lang="zh-TW" altLang="en-US" sz="3000" kern="0" dirty="0">
                <a:solidFill>
                  <a:schemeClr val="accent2"/>
                </a:solidFill>
                <a:latin typeface="微軟正黑體" pitchFamily="34" charset="-120"/>
                <a:ea typeface="微軟正黑體" pitchFamily="34" charset="-120"/>
              </a:rPr>
              <a:t>掌握第一手研究訊息</a:t>
            </a:r>
          </a:p>
        </p:txBody>
      </p:sp>
      <p:sp>
        <p:nvSpPr>
          <p:cNvPr id="11" name="Content Placeholder 2">
            <a:extLst>
              <a:ext uri="{FF2B5EF4-FFF2-40B4-BE49-F238E27FC236}">
                <a16:creationId xmlns="" xmlns:a16="http://schemas.microsoft.com/office/drawing/2014/main" id="{72FC5443-8E2E-51D0-63DF-B80D8362D3F4}"/>
              </a:ext>
            </a:extLst>
          </p:cNvPr>
          <p:cNvSpPr txBox="1">
            <a:spLocks noChangeArrowheads="1"/>
          </p:cNvSpPr>
          <p:nvPr/>
        </p:nvSpPr>
        <p:spPr bwMode="auto">
          <a:xfrm>
            <a:off x="1333500" y="4419600"/>
            <a:ext cx="10058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anose="05000000000000000000" pitchFamily="2" charset="2"/>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anose="05000000000000000000" pitchFamily="2" charset="2"/>
              <a:buChar char=""/>
              <a:defRPr sz="14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0" fontAlgn="base" hangingPunct="0">
              <a:spcBef>
                <a:spcPct val="20000"/>
              </a:spcBef>
              <a:spcAft>
                <a:spcPct val="0"/>
              </a:spcAft>
              <a:buFont typeface="Wingdings" pitchFamily="2" charset="2"/>
              <a:buChar char=""/>
              <a:defRPr sz="1400">
                <a:solidFill>
                  <a:schemeClr val="tx1"/>
                </a:solidFill>
                <a:latin typeface="+mn-lt"/>
                <a:ea typeface="+mn-ea"/>
              </a:defRPr>
            </a:lvl9pPr>
          </a:lstStyle>
          <a:p>
            <a:r>
              <a:rPr kumimoji="0" lang="zh-TW" altLang="en-US" sz="1800" kern="0" dirty="0">
                <a:latin typeface="微軟正黑體" panose="020B0604030504040204" pitchFamily="34" charset="-120"/>
                <a:ea typeface="微軟正黑體" panose="020B0604030504040204" pitchFamily="34" charset="-120"/>
              </a:rPr>
              <a:t>提供 </a:t>
            </a:r>
            <a:r>
              <a:rPr kumimoji="0" lang="en-US" altLang="zh-TW" sz="1800" b="1" kern="0" dirty="0">
                <a:solidFill>
                  <a:srgbClr val="CC092F"/>
                </a:solidFill>
                <a:latin typeface="微軟正黑體" panose="020B0604030504040204" pitchFamily="34" charset="-120"/>
                <a:ea typeface="微軟正黑體" panose="020B0604030504040204" pitchFamily="34" charset="-120"/>
              </a:rPr>
              <a:t>150,000</a:t>
            </a:r>
            <a:r>
              <a:rPr kumimoji="0" lang="zh-TW" altLang="en-US" sz="1800" b="1" kern="0" dirty="0">
                <a:solidFill>
                  <a:srgbClr val="CC092F"/>
                </a:solidFill>
                <a:latin typeface="微軟正黑體" panose="020B0604030504040204" pitchFamily="34" charset="-120"/>
                <a:ea typeface="微軟正黑體" panose="020B0604030504040204" pitchFamily="34" charset="-120"/>
              </a:rPr>
              <a:t> 多篇之博碩士論文全文</a:t>
            </a:r>
            <a:endParaRPr kumimoji="0" lang="en-US" altLang="zh-TW" sz="1800" b="1" kern="0" dirty="0">
              <a:solidFill>
                <a:srgbClr val="CC092F"/>
              </a:solidFill>
              <a:latin typeface="微軟正黑體" panose="020B0604030504040204" pitchFamily="34" charset="-120"/>
              <a:ea typeface="微軟正黑體" panose="020B0604030504040204" pitchFamily="34" charset="-120"/>
            </a:endParaRPr>
          </a:p>
          <a:p>
            <a:r>
              <a:rPr kumimoji="0" lang="zh-TW" altLang="en-US" sz="1800" kern="0" dirty="0">
                <a:latin typeface="微軟正黑體" panose="020B0604030504040204" pitchFamily="34" charset="-120"/>
                <a:ea typeface="微軟正黑體" panose="020B0604030504040204" pitchFamily="34" charset="-120"/>
              </a:rPr>
              <a:t>博碩士論文是經過</a:t>
            </a:r>
            <a:r>
              <a:rPr kumimoji="0" lang="zh-TW" altLang="en-US" sz="1800" kern="0" dirty="0">
                <a:solidFill>
                  <a:srgbClr val="C00000"/>
                </a:solidFill>
                <a:latin typeface="微軟正黑體" panose="020B0604030504040204" pitchFamily="34" charset="-120"/>
                <a:ea typeface="微軟正黑體" panose="020B0604030504040204" pitchFamily="34" charset="-120"/>
              </a:rPr>
              <a:t>同儕評鑑</a:t>
            </a:r>
            <a:r>
              <a:rPr kumimoji="0" lang="zh-TW" altLang="en-US" sz="1800" kern="0" dirty="0">
                <a:latin typeface="微軟正黑體" panose="020B0604030504040204" pitchFamily="34" charset="-120"/>
                <a:ea typeface="微軟正黑體" panose="020B0604030504040204" pitchFamily="34" charset="-120"/>
              </a:rPr>
              <a:t>的內容</a:t>
            </a:r>
          </a:p>
          <a:p>
            <a:r>
              <a:rPr kumimoji="0" lang="zh-TW" altLang="en-US" sz="1800" kern="0" dirty="0">
                <a:latin typeface="微軟正黑體" panose="020B0604030504040204" pitchFamily="34" charset="-120"/>
                <a:ea typeface="微軟正黑體" panose="020B0604030504040204" pitchFamily="34" charset="-120"/>
              </a:rPr>
              <a:t>博碩士論文的價值在於，提供研究相關的</a:t>
            </a:r>
            <a:r>
              <a:rPr kumimoji="0" lang="zh-TW" altLang="en-US" sz="1800" kern="0" dirty="0">
                <a:solidFill>
                  <a:srgbClr val="C00000"/>
                </a:solidFill>
                <a:latin typeface="微軟正黑體" panose="020B0604030504040204" pitchFamily="34" charset="-120"/>
                <a:ea typeface="微軟正黑體" panose="020B0604030504040204" pitchFamily="34" charset="-120"/>
              </a:rPr>
              <a:t>文獻背景資料</a:t>
            </a:r>
            <a:r>
              <a:rPr kumimoji="0" lang="en-US" altLang="zh-TW" sz="1800" kern="0" dirty="0">
                <a:solidFill>
                  <a:srgbClr val="FF0000"/>
                </a:solidFill>
                <a:latin typeface="微軟正黑體" panose="020B0604030504040204" pitchFamily="34" charset="-120"/>
                <a:ea typeface="微軟正黑體" panose="020B0604030504040204" pitchFamily="34" charset="-120"/>
              </a:rPr>
              <a:t> </a:t>
            </a:r>
            <a:r>
              <a:rPr kumimoji="0" lang="en-US" altLang="zh-TW" sz="1800" kern="0" dirty="0">
                <a:latin typeface="微軟正黑體" panose="020B0604030504040204" pitchFamily="34" charset="-120"/>
                <a:ea typeface="微軟正黑體" panose="020B0604030504040204" pitchFamily="34" charset="-120"/>
              </a:rPr>
              <a:t>(literature reviews)</a:t>
            </a:r>
            <a:r>
              <a:rPr kumimoji="0" lang="zh-TW" altLang="en-US" sz="1800" kern="0" dirty="0">
                <a:latin typeface="微軟正黑體" panose="020B0604030504040204" pitchFamily="34" charset="-120"/>
                <a:ea typeface="微軟正黑體" panose="020B0604030504040204" pitchFamily="34" charset="-120"/>
              </a:rPr>
              <a:t>及研究方法</a:t>
            </a:r>
            <a:r>
              <a:rPr kumimoji="0" lang="en-US" altLang="zh-TW" sz="1800" kern="0" dirty="0">
                <a:latin typeface="微軟正黑體" panose="020B0604030504040204" pitchFamily="34" charset="-120"/>
                <a:ea typeface="微軟正黑體" panose="020B0604030504040204" pitchFamily="34" charset="-120"/>
              </a:rPr>
              <a:t> </a:t>
            </a:r>
          </a:p>
          <a:p>
            <a:r>
              <a:rPr kumimoji="0" lang="zh-TW" altLang="en-US" sz="1800" kern="0" dirty="0">
                <a:latin typeface="微軟正黑體" panose="020B0604030504040204" pitchFamily="34" charset="-120"/>
                <a:ea typeface="微軟正黑體" panose="020B0604030504040204" pitchFamily="34" charset="-120"/>
              </a:rPr>
              <a:t>博碩士論文提供新一代學者最新的研究，可了解各領域</a:t>
            </a:r>
            <a:r>
              <a:rPr kumimoji="0" lang="zh-TW" altLang="en-US" sz="1800" kern="0" dirty="0">
                <a:solidFill>
                  <a:srgbClr val="C00000"/>
                </a:solidFill>
                <a:latin typeface="微軟正黑體" panose="020B0604030504040204" pitchFamily="34" charset="-120"/>
                <a:ea typeface="微軟正黑體" panose="020B0604030504040204" pitchFamily="34" charset="-120"/>
              </a:rPr>
              <a:t>最新的研究趨勢</a:t>
            </a:r>
            <a:endParaRPr kumimoji="0" lang="en-US" altLang="zh-TW" sz="1800" kern="0" dirty="0">
              <a:solidFill>
                <a:srgbClr val="C00000"/>
              </a:solidFill>
              <a:latin typeface="微軟正黑體" panose="020B0604030504040204" pitchFamily="34" charset="-120"/>
              <a:ea typeface="微軟正黑體" panose="020B0604030504040204" pitchFamily="34" charset="-120"/>
            </a:endParaRPr>
          </a:p>
          <a:p>
            <a:r>
              <a:rPr kumimoji="0" lang="zh-TW" altLang="en-US" sz="1800" kern="0" dirty="0">
                <a:latin typeface="微軟正黑體" panose="020B0604030504040204" pitchFamily="34" charset="-120"/>
                <a:ea typeface="微軟正黑體" panose="020B0604030504040204" pitchFamily="34" charset="-120"/>
              </a:rPr>
              <a:t>作為研究工具，博碩士論文提供了相關主題最豐富的</a:t>
            </a:r>
            <a:r>
              <a:rPr kumimoji="0" lang="zh-TW" altLang="en-US" sz="1800" kern="0" dirty="0">
                <a:solidFill>
                  <a:srgbClr val="C00000"/>
                </a:solidFill>
                <a:latin typeface="微軟正黑體" panose="020B0604030504040204" pitchFamily="34" charset="-120"/>
                <a:ea typeface="微軟正黑體" panose="020B0604030504040204" pitchFamily="34" charset="-120"/>
              </a:rPr>
              <a:t>書目資訊</a:t>
            </a:r>
            <a:endParaRPr kumimoji="0" lang="en-US" altLang="zh-TW" sz="1800" kern="0" dirty="0">
              <a:solidFill>
                <a:srgbClr val="C00000"/>
              </a:solidFill>
              <a:latin typeface="微軟正黑體" panose="020B0604030504040204" pitchFamily="34" charset="-120"/>
              <a:ea typeface="微軟正黑體" panose="020B0604030504040204" pitchFamily="34" charset="-120"/>
            </a:endParaRPr>
          </a:p>
        </p:txBody>
      </p:sp>
      <p:sp>
        <p:nvSpPr>
          <p:cNvPr id="12" name="標題 1">
            <a:extLst>
              <a:ext uri="{FF2B5EF4-FFF2-40B4-BE49-F238E27FC236}">
                <a16:creationId xmlns="" xmlns:a16="http://schemas.microsoft.com/office/drawing/2014/main" id="{8EA1FB4D-F77B-3F5C-C6DF-506CA48F97AC}"/>
              </a:ext>
            </a:extLst>
          </p:cNvPr>
          <p:cNvSpPr txBox="1">
            <a:spLocks/>
          </p:cNvSpPr>
          <p:nvPr/>
        </p:nvSpPr>
        <p:spPr bwMode="auto">
          <a:xfrm>
            <a:off x="304800" y="3429000"/>
            <a:ext cx="8458200" cy="1219200"/>
          </a:xfrm>
          <a:prstGeom prst="rect">
            <a:avLst/>
          </a:prstGeom>
          <a:noFill/>
          <a:ln>
            <a:noFill/>
          </a:ln>
        </p:spPr>
        <p:txBody>
          <a:bodyPr anchor="ct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zh-TW" altLang="en-US" dirty="0">
                <a:solidFill>
                  <a:schemeClr val="accent1"/>
                </a:solidFill>
                <a:latin typeface="微軟正黑體" panose="020B0604030504040204" pitchFamily="34" charset="-120"/>
                <a:ea typeface="微軟正黑體" panose="020B0604030504040204" pitchFamily="34" charset="-120"/>
              </a:rPr>
              <a:t>學術內容 </a:t>
            </a:r>
            <a:r>
              <a:rPr lang="en-US" altLang="zh-TW" sz="2800" dirty="0">
                <a:solidFill>
                  <a:schemeClr val="accent2"/>
                </a:solidFill>
                <a:latin typeface="微軟正黑體" panose="020B0604030504040204" pitchFamily="34" charset="-120"/>
                <a:ea typeface="微軟正黑體" panose="020B0604030504040204" pitchFamily="34" charset="-120"/>
              </a:rPr>
              <a:t>ProQuest </a:t>
            </a:r>
            <a:r>
              <a:rPr lang="zh-TW" altLang="en-US" sz="2800" dirty="0">
                <a:solidFill>
                  <a:schemeClr val="accent2"/>
                </a:solidFill>
                <a:latin typeface="微軟正黑體" panose="020B0604030504040204" pitchFamily="34" charset="-120"/>
                <a:ea typeface="微軟正黑體" panose="020B0604030504040204" pitchFamily="34" charset="-120"/>
              </a:rPr>
              <a:t>全文博碩士論文</a:t>
            </a:r>
            <a:endParaRPr kumimoji="0" lang="zh-TW" altLang="en-US" sz="2800" kern="0" dirty="0">
              <a:solidFill>
                <a:srgbClr val="00B0F0"/>
              </a:solidFill>
              <a:latin typeface="微軟正黑體" pitchFamily="34" charset="-120"/>
              <a:ea typeface="微軟正黑體"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81C7B7A-F83B-326D-3B00-5C46ECD3B1B8}"/>
            </a:ext>
          </a:extLst>
        </p:cNvPr>
        <p:cNvGrpSpPr/>
        <p:nvPr/>
      </p:nvGrpSpPr>
      <p:grpSpPr>
        <a:xfrm>
          <a:off x="0" y="0"/>
          <a:ext cx="0" cy="0"/>
          <a:chOff x="0" y="0"/>
          <a:chExt cx="0" cy="0"/>
        </a:xfrm>
      </p:grpSpPr>
      <p:grpSp>
        <p:nvGrpSpPr>
          <p:cNvPr id="27" name="群組 26">
            <a:extLst>
              <a:ext uri="{FF2B5EF4-FFF2-40B4-BE49-F238E27FC236}">
                <a16:creationId xmlns="" xmlns:a16="http://schemas.microsoft.com/office/drawing/2014/main" id="{B0EEC20C-83D8-4C3A-768E-E90F4891DA25}"/>
              </a:ext>
            </a:extLst>
          </p:cNvPr>
          <p:cNvGrpSpPr/>
          <p:nvPr/>
        </p:nvGrpSpPr>
        <p:grpSpPr>
          <a:xfrm>
            <a:off x="3275541" y="31690"/>
            <a:ext cx="5650046" cy="6804145"/>
            <a:chOff x="3275541" y="31690"/>
            <a:chExt cx="5650046" cy="6804145"/>
          </a:xfrm>
        </p:grpSpPr>
        <p:pic>
          <p:nvPicPr>
            <p:cNvPr id="4" name="圖片 3">
              <a:extLst>
                <a:ext uri="{FF2B5EF4-FFF2-40B4-BE49-F238E27FC236}">
                  <a16:creationId xmlns="" xmlns:a16="http://schemas.microsoft.com/office/drawing/2014/main" id="{99CC0608-802B-0CA4-C852-ED55B83C0103}"/>
                </a:ext>
              </a:extLst>
            </p:cNvPr>
            <p:cNvPicPr>
              <a:picLocks noChangeAspect="1"/>
            </p:cNvPicPr>
            <p:nvPr/>
          </p:nvPicPr>
          <p:blipFill>
            <a:blip r:embed="rId3"/>
            <a:srcRect b="5707"/>
            <a:stretch>
              <a:fillRect/>
            </a:stretch>
          </p:blipFill>
          <p:spPr>
            <a:xfrm>
              <a:off x="3275541" y="1698498"/>
              <a:ext cx="5638800" cy="5137337"/>
            </a:xfrm>
            <a:prstGeom prst="rect">
              <a:avLst/>
            </a:prstGeom>
          </p:spPr>
        </p:pic>
        <p:pic>
          <p:nvPicPr>
            <p:cNvPr id="7" name="圖片 6">
              <a:extLst>
                <a:ext uri="{FF2B5EF4-FFF2-40B4-BE49-F238E27FC236}">
                  <a16:creationId xmlns="" xmlns:a16="http://schemas.microsoft.com/office/drawing/2014/main" id="{EAB761F7-D013-1843-B0F6-3A6B2170F9EE}"/>
                </a:ext>
              </a:extLst>
            </p:cNvPr>
            <p:cNvPicPr>
              <a:picLocks noChangeAspect="1"/>
            </p:cNvPicPr>
            <p:nvPr/>
          </p:nvPicPr>
          <p:blipFill>
            <a:blip r:embed="rId4"/>
            <a:srcRect l="343" r="315" b="8947"/>
            <a:stretch>
              <a:fillRect/>
            </a:stretch>
          </p:blipFill>
          <p:spPr>
            <a:xfrm>
              <a:off x="3286787" y="31690"/>
              <a:ext cx="5638800" cy="1684211"/>
            </a:xfrm>
            <a:prstGeom prst="rect">
              <a:avLst/>
            </a:prstGeom>
          </p:spPr>
        </p:pic>
      </p:grpSp>
      <p:sp>
        <p:nvSpPr>
          <p:cNvPr id="2" name="標題 1">
            <a:extLst>
              <a:ext uri="{FF2B5EF4-FFF2-40B4-BE49-F238E27FC236}">
                <a16:creationId xmlns="" xmlns:a16="http://schemas.microsoft.com/office/drawing/2014/main" id="{F7ADEEB7-728B-EF5D-9113-0D77484ED76F}"/>
              </a:ext>
            </a:extLst>
          </p:cNvPr>
          <p:cNvSpPr txBox="1">
            <a:spLocks/>
          </p:cNvSpPr>
          <p:nvPr/>
        </p:nvSpPr>
        <p:spPr bwMode="auto">
          <a:xfrm>
            <a:off x="304800" y="0"/>
            <a:ext cx="8458200" cy="1219200"/>
          </a:xfrm>
          <a:prstGeom prst="rect">
            <a:avLst/>
          </a:prstGeom>
          <a:noFill/>
          <a:ln>
            <a:noFill/>
          </a:ln>
        </p:spPr>
        <p:txBody>
          <a:bodyPr anchor="ct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lang="zh-TW" altLang="en-US" dirty="0">
                <a:solidFill>
                  <a:schemeClr val="accent1"/>
                </a:solidFill>
                <a:latin typeface="微軟正黑體" panose="020B0604030504040204" pitchFamily="34" charset="-120"/>
                <a:ea typeface="微軟正黑體" panose="020B0604030504040204" pitchFamily="34" charset="-120"/>
              </a:rPr>
              <a:t>主題頁面</a:t>
            </a:r>
            <a:endParaRPr lang="en-US" altLang="zh-TW" dirty="0">
              <a:solidFill>
                <a:schemeClr val="accent1"/>
              </a:solidFill>
              <a:latin typeface="微軟正黑體" panose="020B0604030504040204" pitchFamily="34" charset="-120"/>
              <a:ea typeface="微軟正黑體" panose="020B0604030504040204" pitchFamily="34" charset="-120"/>
            </a:endParaRPr>
          </a:p>
          <a:p>
            <a:pPr>
              <a:defRPr/>
            </a:pPr>
            <a:r>
              <a:rPr kumimoji="0" lang="en-US" altLang="zh-TW" sz="2000" kern="0" dirty="0">
                <a:solidFill>
                  <a:schemeClr val="accent1"/>
                </a:solidFill>
                <a:latin typeface="微軟正黑體" panose="020B0604030504040204" pitchFamily="34" charset="-120"/>
                <a:ea typeface="微軟正黑體" panose="020B0604030504040204" pitchFamily="34" charset="-120"/>
              </a:rPr>
              <a:t>(Topic Pages)</a:t>
            </a:r>
            <a:endParaRPr kumimoji="0" lang="zh-TW" altLang="en-US" sz="2000" kern="0" dirty="0">
              <a:solidFill>
                <a:srgbClr val="00B0F0"/>
              </a:solidFill>
              <a:latin typeface="微軟正黑體" pitchFamily="34" charset="-120"/>
              <a:ea typeface="微軟正黑體" pitchFamily="34" charset="-120"/>
            </a:endParaRPr>
          </a:p>
        </p:txBody>
      </p:sp>
      <p:sp>
        <p:nvSpPr>
          <p:cNvPr id="10" name="矩形 13">
            <a:extLst>
              <a:ext uri="{FF2B5EF4-FFF2-40B4-BE49-F238E27FC236}">
                <a16:creationId xmlns="" xmlns:a16="http://schemas.microsoft.com/office/drawing/2014/main" id="{EC214AA5-57D3-50AD-1331-B10DC6CA6586}"/>
              </a:ext>
            </a:extLst>
          </p:cNvPr>
          <p:cNvSpPr>
            <a:spLocks noChangeArrowheads="1"/>
          </p:cNvSpPr>
          <p:nvPr/>
        </p:nvSpPr>
        <p:spPr bwMode="auto">
          <a:xfrm>
            <a:off x="4267200" y="547465"/>
            <a:ext cx="4610100" cy="901463"/>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11" name="文字方塊 1">
            <a:extLst>
              <a:ext uri="{FF2B5EF4-FFF2-40B4-BE49-F238E27FC236}">
                <a16:creationId xmlns="" xmlns:a16="http://schemas.microsoft.com/office/drawing/2014/main" id="{0138E02A-C09F-C84B-EE42-FC16E4A2FFAF}"/>
              </a:ext>
            </a:extLst>
          </p:cNvPr>
          <p:cNvSpPr txBox="1">
            <a:spLocks noChangeArrowheads="1"/>
          </p:cNvSpPr>
          <p:nvPr/>
        </p:nvSpPr>
        <p:spPr bwMode="auto">
          <a:xfrm>
            <a:off x="9037994" y="673740"/>
            <a:ext cx="1257300" cy="400110"/>
          </a:xfrm>
          <a:prstGeom prst="rect">
            <a:avLst/>
          </a:prstGeom>
          <a:solidFill>
            <a:schemeClr val="bg1"/>
          </a:solidFill>
          <a:ln w="28575">
            <a:solidFill>
              <a:srgbClr val="FF0000"/>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主題概要</a:t>
            </a:r>
            <a:endParaRPr kumimoji="0" lang="en-US" altLang="zh-TW" sz="2000" dirty="0">
              <a:latin typeface="微軟正黑體" panose="020B0604030504040204" pitchFamily="34" charset="-120"/>
              <a:ea typeface="微軟正黑體" panose="020B0604030504040204" pitchFamily="34" charset="-120"/>
            </a:endParaRPr>
          </a:p>
        </p:txBody>
      </p:sp>
      <p:sp>
        <p:nvSpPr>
          <p:cNvPr id="12" name="矩形 13">
            <a:extLst>
              <a:ext uri="{FF2B5EF4-FFF2-40B4-BE49-F238E27FC236}">
                <a16:creationId xmlns="" xmlns:a16="http://schemas.microsoft.com/office/drawing/2014/main" id="{7DBF95A1-026A-AB50-DDE5-C7DE144F8F4B}"/>
              </a:ext>
            </a:extLst>
          </p:cNvPr>
          <p:cNvSpPr>
            <a:spLocks noChangeArrowheads="1"/>
          </p:cNvSpPr>
          <p:nvPr/>
        </p:nvSpPr>
        <p:spPr bwMode="auto">
          <a:xfrm>
            <a:off x="3294590" y="1698498"/>
            <a:ext cx="2749727" cy="2644902"/>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13" name="文字方塊 1">
            <a:extLst>
              <a:ext uri="{FF2B5EF4-FFF2-40B4-BE49-F238E27FC236}">
                <a16:creationId xmlns="" xmlns:a16="http://schemas.microsoft.com/office/drawing/2014/main" id="{B33D4FAA-6A95-5EBF-0EB0-D12ED2DD6DF9}"/>
              </a:ext>
            </a:extLst>
          </p:cNvPr>
          <p:cNvSpPr txBox="1">
            <a:spLocks noChangeArrowheads="1"/>
          </p:cNvSpPr>
          <p:nvPr/>
        </p:nvSpPr>
        <p:spPr bwMode="auto">
          <a:xfrm>
            <a:off x="1143000" y="1828800"/>
            <a:ext cx="1979084" cy="400110"/>
          </a:xfrm>
          <a:prstGeom prst="rect">
            <a:avLst/>
          </a:prstGeom>
          <a:solidFill>
            <a:schemeClr val="bg1"/>
          </a:solidFill>
          <a:ln w="28575">
            <a:solidFill>
              <a:srgbClr val="FF0000"/>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相關博碩士論文</a:t>
            </a:r>
            <a:endParaRPr kumimoji="0" lang="en-US" altLang="zh-TW" sz="2000" dirty="0">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 xmlns:a16="http://schemas.microsoft.com/office/drawing/2014/main" id="{D859D06F-82FE-8716-24F3-B582B87094BA}"/>
              </a:ext>
            </a:extLst>
          </p:cNvPr>
          <p:cNvSpPr>
            <a:spLocks noChangeArrowheads="1"/>
          </p:cNvSpPr>
          <p:nvPr/>
        </p:nvSpPr>
        <p:spPr bwMode="auto">
          <a:xfrm>
            <a:off x="6147685" y="1698498"/>
            <a:ext cx="2749726" cy="2644902"/>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15" name="文字方塊 1">
            <a:extLst>
              <a:ext uri="{FF2B5EF4-FFF2-40B4-BE49-F238E27FC236}">
                <a16:creationId xmlns="" xmlns:a16="http://schemas.microsoft.com/office/drawing/2014/main" id="{BC195B4C-89D3-C69C-4A4A-2EF0BFDD2FA5}"/>
              </a:ext>
            </a:extLst>
          </p:cNvPr>
          <p:cNvSpPr txBox="1">
            <a:spLocks noChangeArrowheads="1"/>
          </p:cNvSpPr>
          <p:nvPr/>
        </p:nvSpPr>
        <p:spPr bwMode="auto">
          <a:xfrm>
            <a:off x="9042222" y="1828800"/>
            <a:ext cx="2006777" cy="707886"/>
          </a:xfrm>
          <a:prstGeom prst="rect">
            <a:avLst/>
          </a:prstGeom>
          <a:solidFill>
            <a:schemeClr val="bg1"/>
          </a:solidFill>
          <a:ln w="28575">
            <a:solidFill>
              <a:srgbClr val="FF0000"/>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該主題最常用的關鍵詞</a:t>
            </a:r>
            <a:endParaRPr kumimoji="0" lang="en-US" altLang="zh-TW" sz="2000" dirty="0">
              <a:latin typeface="微軟正黑體" panose="020B0604030504040204" pitchFamily="34" charset="-120"/>
              <a:ea typeface="微軟正黑體" panose="020B0604030504040204" pitchFamily="34" charset="-120"/>
            </a:endParaRPr>
          </a:p>
        </p:txBody>
      </p:sp>
      <p:sp>
        <p:nvSpPr>
          <p:cNvPr id="20" name="文字方塊 1">
            <a:extLst>
              <a:ext uri="{FF2B5EF4-FFF2-40B4-BE49-F238E27FC236}">
                <a16:creationId xmlns="" xmlns:a16="http://schemas.microsoft.com/office/drawing/2014/main" id="{969002AC-C72D-29A8-D2D0-A34B2FB4CDF7}"/>
              </a:ext>
            </a:extLst>
          </p:cNvPr>
          <p:cNvSpPr txBox="1">
            <a:spLocks noChangeArrowheads="1"/>
          </p:cNvSpPr>
          <p:nvPr/>
        </p:nvSpPr>
        <p:spPr bwMode="auto">
          <a:xfrm>
            <a:off x="863775" y="5130992"/>
            <a:ext cx="2283884" cy="400110"/>
          </a:xfrm>
          <a:prstGeom prst="rect">
            <a:avLst/>
          </a:prstGeom>
          <a:solidFill>
            <a:schemeClr val="bg1"/>
          </a:solidFill>
          <a:ln w="28575">
            <a:solidFill>
              <a:srgbClr val="FF0000"/>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該主題的相關作者</a:t>
            </a:r>
            <a:endParaRPr kumimoji="0" lang="en-US" altLang="zh-TW" sz="2000" dirty="0">
              <a:latin typeface="微軟正黑體" panose="020B0604030504040204" pitchFamily="34" charset="-120"/>
              <a:ea typeface="微軟正黑體" panose="020B0604030504040204" pitchFamily="34" charset="-120"/>
            </a:endParaRPr>
          </a:p>
        </p:txBody>
      </p:sp>
      <p:sp>
        <p:nvSpPr>
          <p:cNvPr id="21" name="矩形 13">
            <a:extLst>
              <a:ext uri="{FF2B5EF4-FFF2-40B4-BE49-F238E27FC236}">
                <a16:creationId xmlns="" xmlns:a16="http://schemas.microsoft.com/office/drawing/2014/main" id="{58E5830E-FF90-9082-6F97-FB3781852DD8}"/>
              </a:ext>
            </a:extLst>
          </p:cNvPr>
          <p:cNvSpPr>
            <a:spLocks noChangeArrowheads="1"/>
          </p:cNvSpPr>
          <p:nvPr/>
        </p:nvSpPr>
        <p:spPr bwMode="auto">
          <a:xfrm>
            <a:off x="3296311" y="4475440"/>
            <a:ext cx="2748005" cy="2382559"/>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22" name="矩形 13">
            <a:extLst>
              <a:ext uri="{FF2B5EF4-FFF2-40B4-BE49-F238E27FC236}">
                <a16:creationId xmlns="" xmlns:a16="http://schemas.microsoft.com/office/drawing/2014/main" id="{F70E32C3-81D2-0405-9838-C436CB08ED65}"/>
              </a:ext>
            </a:extLst>
          </p:cNvPr>
          <p:cNvSpPr>
            <a:spLocks noChangeArrowheads="1"/>
          </p:cNvSpPr>
          <p:nvPr/>
        </p:nvSpPr>
        <p:spPr bwMode="auto">
          <a:xfrm>
            <a:off x="6147685" y="4475440"/>
            <a:ext cx="2766656" cy="2360395"/>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23" name="文字方塊 1">
            <a:extLst>
              <a:ext uri="{FF2B5EF4-FFF2-40B4-BE49-F238E27FC236}">
                <a16:creationId xmlns="" xmlns:a16="http://schemas.microsoft.com/office/drawing/2014/main" id="{56E85164-82C9-F254-09F6-3EE5A29FF6E9}"/>
              </a:ext>
            </a:extLst>
          </p:cNvPr>
          <p:cNvSpPr txBox="1">
            <a:spLocks noChangeArrowheads="1"/>
          </p:cNvSpPr>
          <p:nvPr/>
        </p:nvSpPr>
        <p:spPr bwMode="auto">
          <a:xfrm>
            <a:off x="9037994" y="5130992"/>
            <a:ext cx="1494366" cy="400110"/>
          </a:xfrm>
          <a:prstGeom prst="rect">
            <a:avLst/>
          </a:prstGeom>
          <a:solidFill>
            <a:schemeClr val="bg1"/>
          </a:solidFill>
          <a:ln w="28575">
            <a:solidFill>
              <a:srgbClr val="FF0000"/>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近</a:t>
            </a:r>
            <a:r>
              <a:rPr kumimoji="0" lang="en-US" altLang="zh-TW" sz="2000" dirty="0">
                <a:latin typeface="微軟正黑體" panose="020B0604030504040204" pitchFamily="34" charset="-120"/>
                <a:ea typeface="微軟正黑體" panose="020B0604030504040204" pitchFamily="34" charset="-120"/>
              </a:rPr>
              <a:t>10</a:t>
            </a:r>
            <a:r>
              <a:rPr kumimoji="0" lang="zh-TW" altLang="en-US" sz="2000" dirty="0">
                <a:latin typeface="微軟正黑體" panose="020B0604030504040204" pitchFamily="34" charset="-120"/>
                <a:ea typeface="微軟正黑體" panose="020B0604030504040204" pitchFamily="34" charset="-120"/>
              </a:rPr>
              <a:t>年趨勢</a:t>
            </a:r>
            <a:endParaRPr kumimoji="0" lang="en-US" altLang="zh-TW" sz="2000" dirty="0">
              <a:latin typeface="微軟正黑體" panose="020B0604030504040204" pitchFamily="34" charset="-120"/>
              <a:ea typeface="微軟正黑體" panose="020B0604030504040204" pitchFamily="34" charset="-120"/>
            </a:endParaRPr>
          </a:p>
        </p:txBody>
      </p:sp>
      <p:sp>
        <p:nvSpPr>
          <p:cNvPr id="26627" name="Content Placeholder 2">
            <a:extLst>
              <a:ext uri="{FF2B5EF4-FFF2-40B4-BE49-F238E27FC236}">
                <a16:creationId xmlns="" xmlns:a16="http://schemas.microsoft.com/office/drawing/2014/main" id="{91557FAA-740F-99B1-CADD-FCA774D779B8}"/>
              </a:ext>
            </a:extLst>
          </p:cNvPr>
          <p:cNvSpPr>
            <a:spLocks noGrp="1" noChangeArrowheads="1"/>
          </p:cNvSpPr>
          <p:nvPr>
            <p:ph idx="4294967295"/>
          </p:nvPr>
        </p:nvSpPr>
        <p:spPr>
          <a:xfrm>
            <a:off x="7010400" y="3092388"/>
            <a:ext cx="5086350" cy="1606659"/>
          </a:xfrm>
          <a:solidFill>
            <a:schemeClr val="accent1">
              <a:lumMod val="20000"/>
              <a:lumOff val="80000"/>
            </a:schemeClr>
          </a:solidFill>
          <a:ln w="28575">
            <a:solidFill>
              <a:schemeClr val="accent5">
                <a:lumMod val="75000"/>
              </a:schemeClr>
            </a:solidFill>
          </a:ln>
        </p:spPr>
        <p:txBody>
          <a:bodyPr/>
          <a:lstStyle/>
          <a:p>
            <a:pPr marL="0" indent="0">
              <a:buNone/>
            </a:pPr>
            <a:r>
              <a:rPr lang="zh-TW" altLang="en-US" dirty="0">
                <a:latin typeface="微軟正黑體" panose="020B0604030504040204" pitchFamily="34" charset="-120"/>
                <a:ea typeface="微軟正黑體" panose="020B0604030504040204" pitchFamily="34" charset="-120"/>
              </a:rPr>
              <a:t>還有相關學術期刊文章、頂尖出版物、新聞雜誌、書籍、個案研究、報告等內容，深入研究主題和主題核心，幫助使用者輕鬆掌握研究脈絡。</a:t>
            </a:r>
            <a:endParaRPr lang="en-US" altLang="zh-TW" dirty="0">
              <a:solidFill>
                <a:srgbClr val="C00000"/>
              </a:solidFill>
              <a:latin typeface="微軟正黑體" panose="020B0604030504040204" pitchFamily="34" charset="-120"/>
              <a:ea typeface="微軟正黑體" panose="020B0604030504040204" pitchFamily="34" charset="-120"/>
            </a:endParaRPr>
          </a:p>
        </p:txBody>
      </p:sp>
      <p:grpSp>
        <p:nvGrpSpPr>
          <p:cNvPr id="24" name="群組 6">
            <a:extLst>
              <a:ext uri="{FF2B5EF4-FFF2-40B4-BE49-F238E27FC236}">
                <a16:creationId xmlns="" xmlns:a16="http://schemas.microsoft.com/office/drawing/2014/main" id="{E81F4100-D3D8-6EE2-C74B-6E7D7D5CBEBB}"/>
              </a:ext>
            </a:extLst>
          </p:cNvPr>
          <p:cNvGrpSpPr>
            <a:grpSpLocks/>
          </p:cNvGrpSpPr>
          <p:nvPr/>
        </p:nvGrpSpPr>
        <p:grpSpPr bwMode="auto">
          <a:xfrm>
            <a:off x="2133600" y="66153"/>
            <a:ext cx="1143000" cy="989012"/>
            <a:chOff x="7429500" y="-608012"/>
            <a:chExt cx="1143000" cy="989012"/>
          </a:xfrm>
        </p:grpSpPr>
        <p:sp>
          <p:nvSpPr>
            <p:cNvPr id="25" name="爆炸 1 1">
              <a:extLst>
                <a:ext uri="{FF2B5EF4-FFF2-40B4-BE49-F238E27FC236}">
                  <a16:creationId xmlns="" xmlns:a16="http://schemas.microsoft.com/office/drawing/2014/main" id="{A4C060EC-DA5B-3BD3-68C9-3C15E17663BF}"/>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26" name="文字方塊 4">
              <a:extLst>
                <a:ext uri="{FF2B5EF4-FFF2-40B4-BE49-F238E27FC236}">
                  <a16:creationId xmlns="" xmlns:a16="http://schemas.microsoft.com/office/drawing/2014/main" id="{DBB3EB91-68B0-4EFE-DA6E-32B2E553111A}"/>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dirty="0">
                  <a:solidFill>
                    <a:srgbClr val="F1FD7F"/>
                  </a:solidFill>
                  <a:latin typeface="Bernard MT Condensed" panose="02050806060905020404" pitchFamily="18" charset="0"/>
                </a:rPr>
                <a:t>New</a:t>
              </a:r>
              <a:endParaRPr lang="zh-TW" altLang="en-US" dirty="0">
                <a:solidFill>
                  <a:srgbClr val="F1FD7F"/>
                </a:solidFill>
                <a:latin typeface="Bernard MT Condensed" panose="02050806060905020404" pitchFamily="18" charset="0"/>
              </a:endParaRPr>
            </a:p>
          </p:txBody>
        </p:sp>
      </p:grpSp>
    </p:spTree>
    <p:extLst>
      <p:ext uri="{BB962C8B-B14F-4D97-AF65-F5344CB8AC3E}">
        <p14:creationId xmlns:p14="http://schemas.microsoft.com/office/powerpoint/2010/main" val="30577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6627">
                                            <p:bg/>
                                          </p:spTgt>
                                        </p:tgtEl>
                                        <p:attrNameLst>
                                          <p:attrName>style.visibility</p:attrName>
                                        </p:attrNameLst>
                                      </p:cBhvr>
                                      <p:to>
                                        <p:strVal val="visible"/>
                                      </p:to>
                                    </p:set>
                                    <p:animEffect transition="in" filter="fade">
                                      <p:cBhvr>
                                        <p:cTn id="62" dur="1000"/>
                                        <p:tgtEl>
                                          <p:spTgt spid="26627">
                                            <p:bg/>
                                          </p:spTgt>
                                        </p:tgtEl>
                                      </p:cBhvr>
                                    </p:animEffect>
                                    <p:anim calcmode="lin" valueType="num">
                                      <p:cBhvr>
                                        <p:cTn id="63" dur="1000" fill="hold"/>
                                        <p:tgtEl>
                                          <p:spTgt spid="26627">
                                            <p:bg/>
                                          </p:spTgt>
                                        </p:tgtEl>
                                        <p:attrNameLst>
                                          <p:attrName>ppt_x</p:attrName>
                                        </p:attrNameLst>
                                      </p:cBhvr>
                                      <p:tavLst>
                                        <p:tav tm="0">
                                          <p:val>
                                            <p:strVal val="#ppt_x"/>
                                          </p:val>
                                        </p:tav>
                                        <p:tav tm="100000">
                                          <p:val>
                                            <p:strVal val="#ppt_x"/>
                                          </p:val>
                                        </p:tav>
                                      </p:tavLst>
                                    </p:anim>
                                    <p:anim calcmode="lin" valueType="num">
                                      <p:cBhvr>
                                        <p:cTn id="64" dur="1000" fill="hold"/>
                                        <p:tgtEl>
                                          <p:spTgt spid="26627">
                                            <p:bg/>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627">
                                            <p:txEl>
                                              <p:pRg st="0" end="0"/>
                                            </p:txEl>
                                          </p:spTgt>
                                        </p:tgtEl>
                                        <p:attrNameLst>
                                          <p:attrName>style.visibility</p:attrName>
                                        </p:attrNameLst>
                                      </p:cBhvr>
                                      <p:to>
                                        <p:strVal val="visible"/>
                                      </p:to>
                                    </p:set>
                                    <p:animEffect transition="in" filter="fade">
                                      <p:cBhvr>
                                        <p:cTn id="67" dur="1000"/>
                                        <p:tgtEl>
                                          <p:spTgt spid="26627">
                                            <p:txEl>
                                              <p:pRg st="0" end="0"/>
                                            </p:txEl>
                                          </p:spTgt>
                                        </p:tgtEl>
                                      </p:cBhvr>
                                    </p:animEffect>
                                    <p:anim calcmode="lin" valueType="num">
                                      <p:cBhvr>
                                        <p:cTn id="68" dur="1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0" grpId="0" animBg="1"/>
      <p:bldP spid="21" grpId="0" animBg="1"/>
      <p:bldP spid="22" grpId="0" animBg="1"/>
      <p:bldP spid="23" grpId="0" animBg="1"/>
      <p:bldP spid="26627"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a:extLst>
              <a:ext uri="{FF2B5EF4-FFF2-40B4-BE49-F238E27FC236}">
                <a16:creationId xmlns="" xmlns:a16="http://schemas.microsoft.com/office/drawing/2014/main" id="{A4F41F9B-34E8-AD01-1B7A-91D8D8FA36F6}"/>
              </a:ext>
            </a:extLst>
          </p:cNvPr>
          <p:cNvSpPr>
            <a:spLocks noGrp="1" noChangeArrowheads="1"/>
          </p:cNvSpPr>
          <p:nvPr>
            <p:ph type="title"/>
          </p:nvPr>
        </p:nvSpPr>
        <p:spPr>
          <a:xfrm>
            <a:off x="381000" y="0"/>
            <a:ext cx="9550400" cy="1066800"/>
          </a:xfrm>
        </p:spPr>
        <p:txBody>
          <a:bodyPr/>
          <a:lstStyle/>
          <a:p>
            <a:r>
              <a:rPr lang="en-US" altLang="zh-TW" dirty="0">
                <a:solidFill>
                  <a:schemeClr val="accent1"/>
                </a:solidFill>
                <a:latin typeface="微軟正黑體" panose="020B0604030504040204" pitchFamily="34" charset="-120"/>
                <a:ea typeface="微軟正黑體" panose="020B0604030504040204" pitchFamily="34" charset="-120"/>
              </a:rPr>
              <a:t>ProQuest </a:t>
            </a:r>
            <a:r>
              <a:rPr lang="zh-TW" altLang="en-US" dirty="0">
                <a:solidFill>
                  <a:schemeClr val="accent1"/>
                </a:solidFill>
                <a:latin typeface="微軟正黑體" panose="020B0604030504040204" pitchFamily="34" charset="-120"/>
                <a:ea typeface="微軟正黑體" panose="020B0604030504040204" pitchFamily="34" charset="-120"/>
              </a:rPr>
              <a:t>平台功能說明</a:t>
            </a:r>
          </a:p>
        </p:txBody>
      </p:sp>
      <p:sp>
        <p:nvSpPr>
          <p:cNvPr id="52227" name="內容版面配置區 2">
            <a:extLst>
              <a:ext uri="{FF2B5EF4-FFF2-40B4-BE49-F238E27FC236}">
                <a16:creationId xmlns="" xmlns:a16="http://schemas.microsoft.com/office/drawing/2014/main" id="{3B9FC62D-01BA-9C6D-2F9C-4D04179D548E}"/>
              </a:ext>
            </a:extLst>
          </p:cNvPr>
          <p:cNvSpPr>
            <a:spLocks noGrp="1" noChangeArrowheads="1"/>
          </p:cNvSpPr>
          <p:nvPr>
            <p:ph idx="1"/>
          </p:nvPr>
        </p:nvSpPr>
        <p:spPr/>
        <p:txBody>
          <a:bodyPr/>
          <a:lstStyle/>
          <a:p>
            <a:pPr>
              <a:defRPr/>
            </a:pPr>
            <a:r>
              <a:rPr lang="zh-TW" altLang="en-US" dirty="0">
                <a:latin typeface="微軟正黑體" pitchFamily="34" charset="-120"/>
                <a:ea typeface="微軟正黑體" pitchFamily="34" charset="-120"/>
              </a:rPr>
              <a:t>多種進階檢索選擇，如：</a:t>
            </a:r>
            <a:endParaRPr lang="en-US" altLang="zh-TW" dirty="0">
              <a:latin typeface="微軟正黑體" pitchFamily="34" charset="-120"/>
              <a:ea typeface="微軟正黑體" pitchFamily="34" charset="-120"/>
            </a:endParaRPr>
          </a:p>
          <a:p>
            <a:pPr lvl="1">
              <a:defRPr/>
            </a:pPr>
            <a:r>
              <a:rPr lang="zh-TW" altLang="en-US" dirty="0">
                <a:latin typeface="微軟正黑體" pitchFamily="34" charset="-120"/>
                <a:ea typeface="微軟正黑體" pitchFamily="34" charset="-120"/>
              </a:rPr>
              <a:t>基本檢索</a:t>
            </a:r>
            <a:endParaRPr lang="en-US" altLang="zh-TW" dirty="0">
              <a:latin typeface="微軟正黑體" pitchFamily="34" charset="-120"/>
              <a:ea typeface="微軟正黑體" pitchFamily="34" charset="-120"/>
            </a:endParaRPr>
          </a:p>
          <a:p>
            <a:pPr lvl="1">
              <a:defRPr/>
            </a:pPr>
            <a:r>
              <a:rPr lang="zh-TW" altLang="en-US" dirty="0">
                <a:latin typeface="微軟正黑體" pitchFamily="34" charset="-120"/>
                <a:ea typeface="微軟正黑體" pitchFamily="34" charset="-120"/>
              </a:rPr>
              <a:t>進階檢索</a:t>
            </a:r>
            <a:endParaRPr lang="en-US" altLang="zh-TW" dirty="0">
              <a:latin typeface="微軟正黑體" pitchFamily="34" charset="-120"/>
              <a:ea typeface="微軟正黑體" pitchFamily="34" charset="-120"/>
            </a:endParaRPr>
          </a:p>
          <a:p>
            <a:pPr lvl="1">
              <a:defRPr/>
            </a:pPr>
            <a:r>
              <a:rPr lang="zh-TW" altLang="en-US" dirty="0">
                <a:latin typeface="微軟正黑體" pitchFamily="34" charset="-120"/>
                <a:ea typeface="微軟正黑體" pitchFamily="34" charset="-120"/>
              </a:rPr>
              <a:t>命令列</a:t>
            </a:r>
          </a:p>
          <a:p>
            <a:pPr>
              <a:defRPr/>
            </a:pPr>
            <a:r>
              <a:rPr lang="zh-TW" altLang="en-US" dirty="0">
                <a:latin typeface="微軟正黑體" pitchFamily="34" charset="-120"/>
                <a:ea typeface="微軟正黑體" pitchFamily="34" charset="-120"/>
              </a:rPr>
              <a:t>檢索結果預覽</a:t>
            </a:r>
          </a:p>
          <a:p>
            <a:pPr>
              <a:defRPr/>
            </a:pPr>
            <a:r>
              <a:rPr lang="zh-TW" altLang="en-US" dirty="0">
                <a:latin typeface="微軟正黑體" pitchFamily="34" charset="-120"/>
                <a:ea typeface="微軟正黑體" pitchFamily="34" charset="-120"/>
              </a:rPr>
              <a:t>多種檢索結果篩選功能</a:t>
            </a:r>
            <a:endParaRPr lang="en-US" altLang="zh-TW" dirty="0">
              <a:latin typeface="微軟正黑體" pitchFamily="34" charset="-120"/>
              <a:ea typeface="微軟正黑體" pitchFamily="34" charset="-120"/>
            </a:endParaRPr>
          </a:p>
          <a:p>
            <a:pPr>
              <a:defRPr/>
            </a:pPr>
            <a:r>
              <a:rPr lang="en-US" altLang="zh-TW" dirty="0">
                <a:solidFill>
                  <a:srgbClr val="C00000"/>
                </a:solidFill>
                <a:latin typeface="Aharoni" panose="02010803020104030203" pitchFamily="2" charset="-79"/>
                <a:ea typeface="SimHei" panose="02010609060101010101" pitchFamily="49" charset="-122"/>
                <a:cs typeface="Aharoni" panose="02010803020104030203" pitchFamily="2" charset="-79"/>
              </a:rPr>
              <a:t>New!!</a:t>
            </a:r>
            <a:r>
              <a:rPr lang="zh-TW" altLang="en-US" dirty="0">
                <a:solidFill>
                  <a:srgbClr val="C00000"/>
                </a:solidFill>
                <a:latin typeface="Aharoni" panose="02010803020104030203" pitchFamily="2" charset="-79"/>
                <a:ea typeface="SimHei" panose="02010609060101010101" pitchFamily="49" charset="-122"/>
                <a:cs typeface="Aharoni" panose="02010803020104030203" pitchFamily="2" charset="-79"/>
              </a:rPr>
              <a:t> </a:t>
            </a:r>
            <a:r>
              <a:rPr lang="en-US" altLang="zh-TW" dirty="0" err="1">
                <a:solidFill>
                  <a:srgbClr val="002060"/>
                </a:solidFill>
                <a:latin typeface="微軟正黑體" panose="020B0604030504040204" pitchFamily="34" charset="-120"/>
                <a:ea typeface="微軟正黑體" panose="020B0604030504040204" pitchFamily="34" charset="-120"/>
                <a:cs typeface="Aharoni" panose="02010803020104030203" pitchFamily="2" charset="-79"/>
              </a:rPr>
              <a:t>ProQuest</a:t>
            </a:r>
            <a:r>
              <a:rPr lang="en-US" altLang="zh-TW" dirty="0">
                <a:solidFill>
                  <a:srgbClr val="002060"/>
                </a:solidFill>
                <a:latin typeface="微軟正黑體" panose="020B0604030504040204" pitchFamily="34" charset="-120"/>
                <a:ea typeface="微軟正黑體" panose="020B0604030504040204" pitchFamily="34" charset="-120"/>
                <a:cs typeface="Aharoni" panose="02010803020104030203" pitchFamily="2" charset="-79"/>
              </a:rPr>
              <a:t> Research Assistant </a:t>
            </a:r>
          </a:p>
          <a:p>
            <a:pPr marL="0" indent="0">
              <a:buNone/>
              <a:defRPr/>
            </a:pPr>
            <a:r>
              <a:rPr lang="zh-TW" altLang="en-US" dirty="0">
                <a:solidFill>
                  <a:srgbClr val="002060"/>
                </a:solidFill>
                <a:latin typeface="微軟正黑體" pitchFamily="34" charset="-120"/>
                <a:ea typeface="微軟正黑體" pitchFamily="34" charset="-120"/>
              </a:rPr>
              <a:t>     全新</a:t>
            </a:r>
            <a:r>
              <a:rPr lang="en-US" altLang="zh-TW" dirty="0">
                <a:solidFill>
                  <a:srgbClr val="002060"/>
                </a:solidFill>
                <a:latin typeface="微軟正黑體" pitchFamily="34" charset="-120"/>
                <a:ea typeface="微軟正黑體" pitchFamily="34" charset="-120"/>
              </a:rPr>
              <a:t>AI</a:t>
            </a:r>
            <a:r>
              <a:rPr lang="zh-TW" altLang="en-US" dirty="0">
                <a:solidFill>
                  <a:srgbClr val="002060"/>
                </a:solidFill>
                <a:latin typeface="微軟正黑體" pitchFamily="34" charset="-120"/>
                <a:ea typeface="微軟正黑體" pitchFamily="34" charset="-120"/>
              </a:rPr>
              <a:t> 智能檢索功能</a:t>
            </a:r>
          </a:p>
        </p:txBody>
      </p:sp>
      <p:pic>
        <p:nvPicPr>
          <p:cNvPr id="52228" name="Picture 4" descr="ProQuest_Brand2">
            <a:extLst>
              <a:ext uri="{FF2B5EF4-FFF2-40B4-BE49-F238E27FC236}">
                <a16:creationId xmlns="" xmlns:a16="http://schemas.microsoft.com/office/drawing/2014/main" id="{7584295E-B8B7-A04E-8707-968725661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811464"/>
            <a:ext cx="18288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7" descr="24">
            <a:extLst>
              <a:ext uri="{FF2B5EF4-FFF2-40B4-BE49-F238E27FC236}">
                <a16:creationId xmlns="" xmlns:a16="http://schemas.microsoft.com/office/drawing/2014/main" id="{DC7CC384-63F3-529A-65E9-DE37F8FC0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838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33" descr="31">
            <a:extLst>
              <a:ext uri="{FF2B5EF4-FFF2-40B4-BE49-F238E27FC236}">
                <a16:creationId xmlns="" xmlns:a16="http://schemas.microsoft.com/office/drawing/2014/main" id="{CF02EB51-EF66-D4FE-F4A6-9F812A928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838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38" descr="36">
            <a:extLst>
              <a:ext uri="{FF2B5EF4-FFF2-40B4-BE49-F238E27FC236}">
                <a16:creationId xmlns="" xmlns:a16="http://schemas.microsoft.com/office/drawing/2014/main" id="{70233585-CCFD-D303-ABD8-C59377452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752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43" descr="41">
            <a:extLst>
              <a:ext uri="{FF2B5EF4-FFF2-40B4-BE49-F238E27FC236}">
                <a16:creationId xmlns="" xmlns:a16="http://schemas.microsoft.com/office/drawing/2014/main" id="{C2C8AA09-7CE1-6EC9-DB12-6A285BCFF8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2227">
                                            <p:txEl>
                                              <p:pRg st="6" end="6"/>
                                            </p:txEl>
                                          </p:spTgt>
                                        </p:tgtEl>
                                        <p:attrNameLst>
                                          <p:attrName>style.visibility</p:attrName>
                                        </p:attrNameLst>
                                      </p:cBhvr>
                                      <p:to>
                                        <p:strVal val="visible"/>
                                      </p:to>
                                    </p:set>
                                    <p:anim calcmode="lin" valueType="num">
                                      <p:cBhvr>
                                        <p:cTn id="7" dur="500" fill="hold"/>
                                        <p:tgtEl>
                                          <p:spTgt spid="52227">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6" end="6"/>
                                            </p:txEl>
                                          </p:spTgt>
                                        </p:tgtEl>
                                        <p:attrNameLst>
                                          <p:attrName>ppt_h</p:attrName>
                                        </p:attrNameLst>
                                      </p:cBhvr>
                                      <p:tavLst>
                                        <p:tav tm="0">
                                          <p:val>
                                            <p:fltVal val="0"/>
                                          </p:val>
                                        </p:tav>
                                        <p:tav tm="100000">
                                          <p:val>
                                            <p:strVal val="#ppt_h"/>
                                          </p:val>
                                        </p:tav>
                                      </p:tavLst>
                                    </p:anim>
                                    <p:animEffect transition="in" filter="fade">
                                      <p:cBhvr>
                                        <p:cTn id="9" dur="500"/>
                                        <p:tgtEl>
                                          <p:spTgt spid="52227">
                                            <p:txEl>
                                              <p:pRg st="6" end="6"/>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2227">
                                            <p:txEl>
                                              <p:pRg st="7" end="7"/>
                                            </p:txEl>
                                          </p:spTgt>
                                        </p:tgtEl>
                                        <p:attrNameLst>
                                          <p:attrName>style.visibility</p:attrName>
                                        </p:attrNameLst>
                                      </p:cBhvr>
                                      <p:to>
                                        <p:strVal val="visible"/>
                                      </p:to>
                                    </p:set>
                                    <p:anim calcmode="lin" valueType="num">
                                      <p:cBhvr>
                                        <p:cTn id="12" dur="500" fill="hold"/>
                                        <p:tgtEl>
                                          <p:spTgt spid="52227">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52227">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52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 xmlns:a16="http://schemas.microsoft.com/office/drawing/2014/main" id="{78B70392-F5BA-5B90-2E9A-5106C36DB4CF}"/>
              </a:ext>
            </a:extLst>
          </p:cNvPr>
          <p:cNvPicPr>
            <a:picLocks noChangeAspect="1"/>
          </p:cNvPicPr>
          <p:nvPr/>
        </p:nvPicPr>
        <p:blipFill>
          <a:blip r:embed="rId2"/>
          <a:srcRect t="38508"/>
          <a:stretch>
            <a:fillRect/>
          </a:stretch>
        </p:blipFill>
        <p:spPr>
          <a:xfrm>
            <a:off x="6315900" y="1201066"/>
            <a:ext cx="5760000" cy="4612755"/>
          </a:xfrm>
          <a:prstGeom prst="rect">
            <a:avLst/>
          </a:prstGeom>
        </p:spPr>
      </p:pic>
      <p:pic>
        <p:nvPicPr>
          <p:cNvPr id="4" name="圖片 3">
            <a:extLst>
              <a:ext uri="{FF2B5EF4-FFF2-40B4-BE49-F238E27FC236}">
                <a16:creationId xmlns="" xmlns:a16="http://schemas.microsoft.com/office/drawing/2014/main" id="{C5F06E11-E6B5-65D9-8CA8-EAB946412D74}"/>
              </a:ext>
            </a:extLst>
          </p:cNvPr>
          <p:cNvPicPr>
            <a:picLocks noChangeAspect="1"/>
          </p:cNvPicPr>
          <p:nvPr/>
        </p:nvPicPr>
        <p:blipFill>
          <a:blip r:embed="rId2"/>
          <a:srcRect b="60868"/>
          <a:stretch>
            <a:fillRect/>
          </a:stretch>
        </p:blipFill>
        <p:spPr>
          <a:xfrm>
            <a:off x="342200" y="2007144"/>
            <a:ext cx="5760000" cy="2935444"/>
          </a:xfrm>
          <a:prstGeom prst="rect">
            <a:avLst/>
          </a:prstGeom>
        </p:spPr>
      </p:pic>
      <p:sp>
        <p:nvSpPr>
          <p:cNvPr id="6" name="Rectangle 17">
            <a:extLst>
              <a:ext uri="{FF2B5EF4-FFF2-40B4-BE49-F238E27FC236}">
                <a16:creationId xmlns="" xmlns:a16="http://schemas.microsoft.com/office/drawing/2014/main" id="{285FA88C-C1DF-2362-F41D-7F28B47F715B}"/>
              </a:ext>
            </a:extLst>
          </p:cNvPr>
          <p:cNvSpPr>
            <a:spLocks noChangeArrowheads="1"/>
          </p:cNvSpPr>
          <p:nvPr/>
        </p:nvSpPr>
        <p:spPr bwMode="auto">
          <a:xfrm>
            <a:off x="342200" y="2273549"/>
            <a:ext cx="384175" cy="22225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solidFill>
                <a:schemeClr val="accent1"/>
              </a:solidFill>
              <a:latin typeface="微軟正黑體" panose="020B0604030504040204" pitchFamily="34" charset="-120"/>
              <a:ea typeface="微軟正黑體" panose="020B0604030504040204" pitchFamily="34" charset="-120"/>
            </a:endParaRPr>
          </a:p>
        </p:txBody>
      </p:sp>
      <p:sp>
        <p:nvSpPr>
          <p:cNvPr id="8" name="Rectangle 17">
            <a:extLst>
              <a:ext uri="{FF2B5EF4-FFF2-40B4-BE49-F238E27FC236}">
                <a16:creationId xmlns="" xmlns:a16="http://schemas.microsoft.com/office/drawing/2014/main" id="{B3783E51-D6AC-1058-C341-55D885734E78}"/>
              </a:ext>
            </a:extLst>
          </p:cNvPr>
          <p:cNvSpPr>
            <a:spLocks noChangeArrowheads="1"/>
          </p:cNvSpPr>
          <p:nvPr/>
        </p:nvSpPr>
        <p:spPr bwMode="auto">
          <a:xfrm>
            <a:off x="342200" y="3074691"/>
            <a:ext cx="1410400" cy="22225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solidFill>
                <a:schemeClr val="accent1"/>
              </a:solidFill>
              <a:latin typeface="微軟正黑體" panose="020B0604030504040204" pitchFamily="34" charset="-120"/>
              <a:ea typeface="微軟正黑體" panose="020B0604030504040204" pitchFamily="34" charset="-120"/>
            </a:endParaRPr>
          </a:p>
        </p:txBody>
      </p:sp>
      <p:cxnSp>
        <p:nvCxnSpPr>
          <p:cNvPr id="10" name="直線單箭頭接點 9">
            <a:extLst>
              <a:ext uri="{FF2B5EF4-FFF2-40B4-BE49-F238E27FC236}">
                <a16:creationId xmlns="" xmlns:a16="http://schemas.microsoft.com/office/drawing/2014/main" id="{6320827E-0902-584F-5B63-3D87DE11C49A}"/>
              </a:ext>
            </a:extLst>
          </p:cNvPr>
          <p:cNvCxnSpPr>
            <a:cxnSpLocks noChangeShapeType="1"/>
            <a:endCxn id="6" idx="3"/>
          </p:cNvCxnSpPr>
          <p:nvPr/>
        </p:nvCxnSpPr>
        <p:spPr bwMode="auto">
          <a:xfrm flipH="1" flipV="1">
            <a:off x="726375" y="2384674"/>
            <a:ext cx="1396999" cy="197514"/>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單箭頭接點 11">
            <a:extLst>
              <a:ext uri="{FF2B5EF4-FFF2-40B4-BE49-F238E27FC236}">
                <a16:creationId xmlns="" xmlns:a16="http://schemas.microsoft.com/office/drawing/2014/main" id="{CB6730AB-349C-7BF4-E143-976FCCE09435}"/>
              </a:ext>
            </a:extLst>
          </p:cNvPr>
          <p:cNvCxnSpPr>
            <a:cxnSpLocks noChangeShapeType="1"/>
            <a:stCxn id="7" idx="1"/>
            <a:endCxn id="8" idx="3"/>
          </p:cNvCxnSpPr>
          <p:nvPr/>
        </p:nvCxnSpPr>
        <p:spPr bwMode="auto">
          <a:xfrm flipH="1">
            <a:off x="1752600" y="2988302"/>
            <a:ext cx="386556" cy="197514"/>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矩形 12">
            <a:extLst>
              <a:ext uri="{FF2B5EF4-FFF2-40B4-BE49-F238E27FC236}">
                <a16:creationId xmlns="" xmlns:a16="http://schemas.microsoft.com/office/drawing/2014/main" id="{5C12FB38-4017-5D2A-5CA2-1EC5D41BE485}"/>
              </a:ext>
            </a:extLst>
          </p:cNvPr>
          <p:cNvSpPr/>
          <p:nvPr/>
        </p:nvSpPr>
        <p:spPr bwMode="auto">
          <a:xfrm>
            <a:off x="6367652" y="1283754"/>
            <a:ext cx="1785748" cy="1661810"/>
          </a:xfrm>
          <a:prstGeom prst="rect">
            <a:avLst/>
          </a:prstGeom>
          <a:noFill/>
          <a:ln w="38100">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defRPr/>
            </a:pPr>
            <a:endParaRPr kumimoji="0" lang="zh-TW" altLang="en-US">
              <a:solidFill>
                <a:schemeClr val="tx1"/>
              </a:solidFill>
            </a:endParaRPr>
          </a:p>
        </p:txBody>
      </p:sp>
      <p:sp>
        <p:nvSpPr>
          <p:cNvPr id="20" name="矩形 19">
            <a:extLst>
              <a:ext uri="{FF2B5EF4-FFF2-40B4-BE49-F238E27FC236}">
                <a16:creationId xmlns="" xmlns:a16="http://schemas.microsoft.com/office/drawing/2014/main" id="{12393DFD-05D7-DA73-1284-7CEFD91AB036}"/>
              </a:ext>
            </a:extLst>
          </p:cNvPr>
          <p:cNvSpPr>
            <a:spLocks noChangeArrowheads="1"/>
          </p:cNvSpPr>
          <p:nvPr/>
        </p:nvSpPr>
        <p:spPr bwMode="auto">
          <a:xfrm>
            <a:off x="8336089" y="1279786"/>
            <a:ext cx="1716755" cy="1665778"/>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26" name="Rectangle 5">
            <a:extLst>
              <a:ext uri="{FF2B5EF4-FFF2-40B4-BE49-F238E27FC236}">
                <a16:creationId xmlns="" xmlns:a16="http://schemas.microsoft.com/office/drawing/2014/main" id="{8B332D1C-AE73-F821-37FF-E6B127385E56}"/>
              </a:ext>
            </a:extLst>
          </p:cNvPr>
          <p:cNvSpPr>
            <a:spLocks noChangeArrowheads="1"/>
          </p:cNvSpPr>
          <p:nvPr/>
        </p:nvSpPr>
        <p:spPr bwMode="auto">
          <a:xfrm>
            <a:off x="8336089" y="708507"/>
            <a:ext cx="1902096" cy="43088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熱門雜誌新聞</a:t>
            </a:r>
          </a:p>
        </p:txBody>
      </p:sp>
      <p:sp>
        <p:nvSpPr>
          <p:cNvPr id="17" name="Rectangle 5">
            <a:extLst>
              <a:ext uri="{FF2B5EF4-FFF2-40B4-BE49-F238E27FC236}">
                <a16:creationId xmlns="" xmlns:a16="http://schemas.microsoft.com/office/drawing/2014/main" id="{2E7D3BBD-AB8B-2F30-1F85-78E05B7E90E8}"/>
              </a:ext>
            </a:extLst>
          </p:cNvPr>
          <p:cNvSpPr>
            <a:spLocks noChangeArrowheads="1"/>
          </p:cNvSpPr>
          <p:nvPr/>
        </p:nvSpPr>
        <p:spPr bwMode="auto">
          <a:xfrm>
            <a:off x="5718580" y="705397"/>
            <a:ext cx="2434820" cy="43088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高影響力學術期刊</a:t>
            </a:r>
            <a:endParaRPr kumimoji="0" lang="en-US" altLang="zh-TW" sz="2200" b="1" dirty="0">
              <a:latin typeface="微軟正黑體" pitchFamily="34" charset="-120"/>
              <a:ea typeface="微軟正黑體" pitchFamily="34" charset="-120"/>
            </a:endParaRPr>
          </a:p>
        </p:txBody>
      </p:sp>
      <p:sp>
        <p:nvSpPr>
          <p:cNvPr id="37" name="矩形 36">
            <a:extLst>
              <a:ext uri="{FF2B5EF4-FFF2-40B4-BE49-F238E27FC236}">
                <a16:creationId xmlns="" xmlns:a16="http://schemas.microsoft.com/office/drawing/2014/main" id="{CAC9F2FC-2BF3-F3D2-D9F4-234C8E34A0EF}"/>
              </a:ext>
            </a:extLst>
          </p:cNvPr>
          <p:cNvSpPr>
            <a:spLocks noChangeArrowheads="1"/>
          </p:cNvSpPr>
          <p:nvPr/>
        </p:nvSpPr>
        <p:spPr bwMode="auto">
          <a:xfrm>
            <a:off x="6367653" y="4511524"/>
            <a:ext cx="5595747" cy="1341438"/>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2" name="標題 1">
            <a:extLst>
              <a:ext uri="{FF2B5EF4-FFF2-40B4-BE49-F238E27FC236}">
                <a16:creationId xmlns="" xmlns:a16="http://schemas.microsoft.com/office/drawing/2014/main" id="{9B6C43FB-2697-29F1-57E4-320122566DA3}"/>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kern="0" dirty="0">
                <a:solidFill>
                  <a:srgbClr val="FF0000"/>
                </a:solidFill>
                <a:latin typeface="微軟正黑體" panose="020B0604030504040204" pitchFamily="34" charset="-120"/>
                <a:ea typeface="微軟正黑體" panose="020B0604030504040204" pitchFamily="34" charset="-120"/>
              </a:rPr>
              <a:t>主頁介紹</a:t>
            </a:r>
          </a:p>
        </p:txBody>
      </p:sp>
      <p:sp>
        <p:nvSpPr>
          <p:cNvPr id="14" name="矩形 13">
            <a:extLst>
              <a:ext uri="{FF2B5EF4-FFF2-40B4-BE49-F238E27FC236}">
                <a16:creationId xmlns="" xmlns:a16="http://schemas.microsoft.com/office/drawing/2014/main" id="{9FB652F5-0AC6-E1C1-E7FE-6187782911FF}"/>
              </a:ext>
            </a:extLst>
          </p:cNvPr>
          <p:cNvSpPr>
            <a:spLocks noChangeArrowheads="1"/>
          </p:cNvSpPr>
          <p:nvPr/>
        </p:nvSpPr>
        <p:spPr bwMode="auto">
          <a:xfrm>
            <a:off x="355630" y="3726404"/>
            <a:ext cx="5760000" cy="1184028"/>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15" name="Rectangle 5">
            <a:extLst>
              <a:ext uri="{FF2B5EF4-FFF2-40B4-BE49-F238E27FC236}">
                <a16:creationId xmlns="" xmlns:a16="http://schemas.microsoft.com/office/drawing/2014/main" id="{F4729E9D-1167-16BD-B13A-D23F8C392AB5}"/>
              </a:ext>
            </a:extLst>
          </p:cNvPr>
          <p:cNvSpPr>
            <a:spLocks noChangeArrowheads="1"/>
          </p:cNvSpPr>
          <p:nvPr/>
        </p:nvSpPr>
        <p:spPr bwMode="auto">
          <a:xfrm>
            <a:off x="342200" y="4989940"/>
            <a:ext cx="2468389" cy="43088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涵蓋的資料庫套裝</a:t>
            </a:r>
            <a:endParaRPr kumimoji="0" lang="en-US" altLang="zh-TW" sz="2200" b="1" dirty="0">
              <a:latin typeface="微軟正黑體" pitchFamily="34" charset="-120"/>
              <a:ea typeface="微軟正黑體" pitchFamily="34" charset="-120"/>
            </a:endParaRPr>
          </a:p>
        </p:txBody>
      </p:sp>
      <p:sp>
        <p:nvSpPr>
          <p:cNvPr id="23" name="矩形 22">
            <a:extLst>
              <a:ext uri="{FF2B5EF4-FFF2-40B4-BE49-F238E27FC236}">
                <a16:creationId xmlns="" xmlns:a16="http://schemas.microsoft.com/office/drawing/2014/main" id="{B83D6FE1-3190-8940-3EDA-8D6F2543BA13}"/>
              </a:ext>
            </a:extLst>
          </p:cNvPr>
          <p:cNvSpPr>
            <a:spLocks noChangeArrowheads="1"/>
          </p:cNvSpPr>
          <p:nvPr/>
        </p:nvSpPr>
        <p:spPr bwMode="auto">
          <a:xfrm>
            <a:off x="6367652" y="3079830"/>
            <a:ext cx="5595747" cy="1151469"/>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41" name="Rectangle 5">
            <a:extLst>
              <a:ext uri="{FF2B5EF4-FFF2-40B4-BE49-F238E27FC236}">
                <a16:creationId xmlns="" xmlns:a16="http://schemas.microsoft.com/office/drawing/2014/main" id="{EA34CD13-93FA-6F25-B1D8-666427111E02}"/>
              </a:ext>
            </a:extLst>
          </p:cNvPr>
          <p:cNvSpPr>
            <a:spLocks noChangeArrowheads="1"/>
          </p:cNvSpPr>
          <p:nvPr/>
        </p:nvSpPr>
        <p:spPr bwMode="auto">
          <a:xfrm>
            <a:off x="8442802" y="2960381"/>
            <a:ext cx="2094102" cy="43088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tabLst>
                <a:tab pos="273050" algn="l"/>
              </a:tabLst>
              <a:defRPr/>
            </a:pPr>
            <a:r>
              <a:rPr kumimoji="0" lang="en-US" altLang="zh-TW" sz="2200" b="1" dirty="0">
                <a:latin typeface="微軟正黑體" pitchFamily="34" charset="-120"/>
                <a:ea typeface="微軟正黑體" pitchFamily="34" charset="-120"/>
              </a:rPr>
              <a:t>SDGs </a:t>
            </a:r>
            <a:r>
              <a:rPr kumimoji="0" lang="zh-TW" altLang="en-US" sz="2200" b="1" dirty="0">
                <a:latin typeface="微軟正黑體" pitchFamily="34" charset="-120"/>
                <a:ea typeface="微軟正黑體" pitchFamily="34" charset="-120"/>
              </a:rPr>
              <a:t>主題頁面</a:t>
            </a:r>
            <a:endParaRPr kumimoji="0" lang="en-US" altLang="zh-TW" sz="2200" b="1" dirty="0">
              <a:latin typeface="微軟正黑體" pitchFamily="34" charset="-120"/>
              <a:ea typeface="微軟正黑體" pitchFamily="34" charset="-120"/>
            </a:endParaRPr>
          </a:p>
        </p:txBody>
      </p:sp>
      <p:sp>
        <p:nvSpPr>
          <p:cNvPr id="25" name="Rectangle 5">
            <a:extLst>
              <a:ext uri="{FF2B5EF4-FFF2-40B4-BE49-F238E27FC236}">
                <a16:creationId xmlns="" xmlns:a16="http://schemas.microsoft.com/office/drawing/2014/main" id="{95A374DC-D4B3-AD65-0EA5-E23B93D18B44}"/>
              </a:ext>
            </a:extLst>
          </p:cNvPr>
          <p:cNvSpPr>
            <a:spLocks noChangeArrowheads="1"/>
          </p:cNvSpPr>
          <p:nvPr/>
        </p:nvSpPr>
        <p:spPr bwMode="auto">
          <a:xfrm>
            <a:off x="8429505" y="4365565"/>
            <a:ext cx="1324095" cy="43088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精選影片</a:t>
            </a:r>
            <a:endParaRPr kumimoji="0" lang="en-US" altLang="zh-TW" sz="2200" b="1" dirty="0">
              <a:latin typeface="微軟正黑體" pitchFamily="34" charset="-120"/>
              <a:ea typeface="微軟正黑體" pitchFamily="34" charset="-120"/>
            </a:endParaRPr>
          </a:p>
        </p:txBody>
      </p:sp>
      <p:sp>
        <p:nvSpPr>
          <p:cNvPr id="7" name="Rectangle 5">
            <a:extLst>
              <a:ext uri="{FF2B5EF4-FFF2-40B4-BE49-F238E27FC236}">
                <a16:creationId xmlns="" xmlns:a16="http://schemas.microsoft.com/office/drawing/2014/main" id="{0140A2D4-6C43-9023-6CDE-3DD33E8E9B51}"/>
              </a:ext>
            </a:extLst>
          </p:cNvPr>
          <p:cNvSpPr>
            <a:spLocks noChangeArrowheads="1"/>
          </p:cNvSpPr>
          <p:nvPr/>
        </p:nvSpPr>
        <p:spPr bwMode="auto">
          <a:xfrm>
            <a:off x="2139156" y="2265195"/>
            <a:ext cx="4935538" cy="144621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基本檢索</a:t>
            </a:r>
            <a:endParaRPr kumimoji="0" lang="en-US" altLang="zh-TW" sz="2200" b="1" dirty="0">
              <a:latin typeface="微軟正黑體" pitchFamily="34" charset="-120"/>
              <a:ea typeface="微軟正黑體" pitchFamily="34" charset="-120"/>
            </a:endParaRPr>
          </a:p>
          <a:p>
            <a:pPr eaLnBrk="1" hangingPunct="1">
              <a:tabLst>
                <a:tab pos="273050" algn="l"/>
              </a:tabLst>
              <a:defRPr/>
            </a:pPr>
            <a:r>
              <a:rPr kumimoji="0" lang="zh-TW" altLang="en-US" sz="2200" dirty="0">
                <a:latin typeface="微軟正黑體" pitchFamily="34" charset="-120"/>
                <a:ea typeface="微軟正黑體" pitchFamily="34" charset="-120"/>
              </a:rPr>
              <a:t>可直接透過檢索框，進行關鍵字檢索。另可透過下方限定查找範圍於「全文」或「同儕評審期刊」</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1"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41"/>
                                        </p:tgtEl>
                                      </p:cBhvr>
                                    </p:animEffect>
                                    <p:set>
                                      <p:cBhvr>
                                        <p:cTn id="93" dur="1" fill="hold">
                                          <p:stCondLst>
                                            <p:cond delay="499"/>
                                          </p:stCondLst>
                                        </p:cTn>
                                        <p:tgtEl>
                                          <p:spTgt spid="4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3" grpId="0" animBg="1"/>
      <p:bldP spid="13" grpId="1" animBg="1"/>
      <p:bldP spid="20" grpId="0" animBg="1"/>
      <p:bldP spid="20" grpId="1" animBg="1"/>
      <p:bldP spid="26" grpId="0" animBg="1"/>
      <p:bldP spid="26" grpId="1" animBg="1"/>
      <p:bldP spid="17" grpId="0" animBg="1"/>
      <p:bldP spid="17" grpId="1" animBg="1"/>
      <p:bldP spid="37" grpId="0" animBg="1"/>
      <p:bldP spid="14" grpId="0" animBg="1"/>
      <p:bldP spid="14" grpId="1" animBg="1"/>
      <p:bldP spid="15" grpId="0" animBg="1"/>
      <p:bldP spid="15" grpId="1" animBg="1"/>
      <p:bldP spid="23" grpId="0" animBg="1"/>
      <p:bldP spid="23" grpId="1" animBg="1"/>
      <p:bldP spid="41" grpId="0" animBg="1"/>
      <p:bldP spid="41" grpId="1" animBg="1"/>
      <p:bldP spid="25" grpId="0"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CN" altLang="en-US" dirty="0">
                <a:solidFill>
                  <a:srgbClr val="C21C22"/>
                </a:solidFill>
                <a:latin typeface="华文楷体" panose="02010600040101010101" pitchFamily="2" charset="-122"/>
                <a:ea typeface="华文楷体" panose="02010600040101010101" pitchFamily="2" charset="-122"/>
              </a:rPr>
              <a:t>為什麼使用資料庫</a:t>
            </a:r>
            <a:r>
              <a:rPr lang="zh-CN" altLang="en-US" dirty="0" smtClean="0">
                <a:solidFill>
                  <a:srgbClr val="C21C22"/>
                </a:solidFill>
                <a:latin typeface="华文楷体" panose="02010600040101010101" pitchFamily="2" charset="-122"/>
                <a:ea typeface="华文楷体" panose="02010600040101010101" pitchFamily="2" charset="-122"/>
              </a:rPr>
              <a:t>？</a:t>
            </a:r>
            <a:endParaRPr lang="zh-TW" altLang="en-US" dirty="0"/>
          </a:p>
        </p:txBody>
      </p:sp>
      <p:sp>
        <p:nvSpPr>
          <p:cNvPr id="4" name="內容版面配置區 3"/>
          <p:cNvSpPr>
            <a:spLocks noGrp="1"/>
          </p:cNvSpPr>
          <p:nvPr>
            <p:ph idx="1"/>
          </p:nvPr>
        </p:nvSpPr>
        <p:spPr/>
        <p:txBody>
          <a:bodyPr/>
          <a:lstStyle/>
          <a:p>
            <a:endParaRPr lang="zh-TW" altLang="en-US" dirty="0"/>
          </a:p>
        </p:txBody>
      </p:sp>
      <p:pic>
        <p:nvPicPr>
          <p:cNvPr id="5" name="Picture 1">
            <a:extLst>
              <a:ext uri="{FF2B5EF4-FFF2-40B4-BE49-F238E27FC236}">
                <a16:creationId xmlns="" xmlns:a16="http://schemas.microsoft.com/office/drawing/2014/main" id="{1A6D6703-23C9-429D-BE9A-22622F1BAB9F}"/>
              </a:ext>
            </a:extLst>
          </p:cNvPr>
          <p:cNvPicPr>
            <a:picLocks noChangeAspect="1"/>
          </p:cNvPicPr>
          <p:nvPr/>
        </p:nvPicPr>
        <p:blipFill>
          <a:blip r:embed="rId2"/>
          <a:stretch>
            <a:fillRect/>
          </a:stretch>
        </p:blipFill>
        <p:spPr>
          <a:xfrm>
            <a:off x="-1" y="1219200"/>
            <a:ext cx="12082509" cy="5420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Rounded Corners 5">
            <a:extLst>
              <a:ext uri="{FF2B5EF4-FFF2-40B4-BE49-F238E27FC236}">
                <a16:creationId xmlns="" xmlns:a16="http://schemas.microsoft.com/office/drawing/2014/main" id="{46D97DC3-1E18-48A3-995F-6164F61EB730}"/>
              </a:ext>
            </a:extLst>
          </p:cNvPr>
          <p:cNvSpPr/>
          <p:nvPr/>
        </p:nvSpPr>
        <p:spPr>
          <a:xfrm>
            <a:off x="6070046" y="2622023"/>
            <a:ext cx="2791680"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獲得新研究靈感</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7" name="Rectangle: Rounded Corners 6">
            <a:extLst>
              <a:ext uri="{FF2B5EF4-FFF2-40B4-BE49-F238E27FC236}">
                <a16:creationId xmlns="" xmlns:a16="http://schemas.microsoft.com/office/drawing/2014/main" id="{F23ACC8E-FD1F-4758-9356-B1FB6B445A5F}"/>
              </a:ext>
            </a:extLst>
          </p:cNvPr>
          <p:cNvSpPr/>
          <p:nvPr/>
        </p:nvSpPr>
        <p:spPr>
          <a:xfrm>
            <a:off x="6070046" y="3333561"/>
            <a:ext cx="2791680"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瞭解行文結構</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8" name="Rectangle: Rounded Corners 7">
            <a:extLst>
              <a:ext uri="{FF2B5EF4-FFF2-40B4-BE49-F238E27FC236}">
                <a16:creationId xmlns="" xmlns:a16="http://schemas.microsoft.com/office/drawing/2014/main" id="{8D12D3A9-7CC7-48FB-91BC-D6FD55501424}"/>
              </a:ext>
            </a:extLst>
          </p:cNvPr>
          <p:cNvSpPr/>
          <p:nvPr/>
        </p:nvSpPr>
        <p:spPr>
          <a:xfrm>
            <a:off x="6070047" y="1183144"/>
            <a:ext cx="2791679"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rot="0" spcFirstLastPara="0" vertOverflow="overflow" horzOverflow="overflow" vert="horz" wrap="square" lIns="121884" tIns="0" rIns="121884" bIns="0" numCol="1" spcCol="1270" rtlCol="0" fromWordArt="0" anchor="ctr" anchorCtr="0" forceAA="0" compatLnSpc="1">
            <a:prstTxWarp prst="textNoShape">
              <a:avLst/>
            </a:prstTxWarp>
            <a:no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獲取權威的文獻</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9" name="Rectangle: Rounded Corners 8">
            <a:extLst>
              <a:ext uri="{FF2B5EF4-FFF2-40B4-BE49-F238E27FC236}">
                <a16:creationId xmlns="" xmlns:a16="http://schemas.microsoft.com/office/drawing/2014/main" id="{C1C4B766-1D01-48B4-9F45-9308B554F420}"/>
              </a:ext>
            </a:extLst>
          </p:cNvPr>
          <p:cNvSpPr/>
          <p:nvPr/>
        </p:nvSpPr>
        <p:spPr>
          <a:xfrm>
            <a:off x="6041254" y="4045099"/>
            <a:ext cx="2849263"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TW" altLang="en-US" sz="2800" b="1" dirty="0">
                <a:solidFill>
                  <a:schemeClr val="bg1"/>
                </a:solidFill>
                <a:latin typeface="微软雅黑" panose="020B0503020204020204" pitchFamily="34" charset="-122"/>
                <a:ea typeface="微软雅黑" panose="020B0503020204020204" pitchFamily="34" charset="-122"/>
              </a:rPr>
              <a:t>進行</a:t>
            </a:r>
            <a:r>
              <a:rPr lang="zh-CN" altLang="en-US" sz="2800" b="1" dirty="0" smtClean="0">
                <a:solidFill>
                  <a:schemeClr val="bg1"/>
                </a:solidFill>
                <a:latin typeface="微软雅黑" panose="020B0503020204020204" pitchFamily="34" charset="-122"/>
                <a:ea typeface="微软雅黑" panose="020B0503020204020204" pitchFamily="34" charset="-122"/>
              </a:rPr>
              <a:t>對比和分析</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10" name="Rectangle: Rounded Corners 10">
            <a:extLst>
              <a:ext uri="{FF2B5EF4-FFF2-40B4-BE49-F238E27FC236}">
                <a16:creationId xmlns="" xmlns:a16="http://schemas.microsoft.com/office/drawing/2014/main" id="{1BCBBC27-6EB0-470F-9D94-52E1FFDC6B0F}"/>
              </a:ext>
            </a:extLst>
          </p:cNvPr>
          <p:cNvSpPr/>
          <p:nvPr/>
        </p:nvSpPr>
        <p:spPr>
          <a:xfrm>
            <a:off x="6041254" y="4758648"/>
            <a:ext cx="2849263"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可作為研究工具</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11" name="Rectangle: Rounded Corners 11">
            <a:extLst>
              <a:ext uri="{FF2B5EF4-FFF2-40B4-BE49-F238E27FC236}">
                <a16:creationId xmlns="" xmlns:a16="http://schemas.microsoft.com/office/drawing/2014/main" id="{AB225022-79C4-4D1F-B38B-199A9F338DFB}"/>
              </a:ext>
            </a:extLst>
          </p:cNvPr>
          <p:cNvSpPr/>
          <p:nvPr/>
        </p:nvSpPr>
        <p:spPr>
          <a:xfrm>
            <a:off x="6070046" y="1880876"/>
            <a:ext cx="2791679"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開展文獻的調研</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12" name="Rectangle: Rounded Corners 12">
            <a:extLst>
              <a:ext uri="{FF2B5EF4-FFF2-40B4-BE49-F238E27FC236}">
                <a16:creationId xmlns="" xmlns:a16="http://schemas.microsoft.com/office/drawing/2014/main" id="{255B66C9-484D-4552-8625-45336F2B1955}"/>
              </a:ext>
            </a:extLst>
          </p:cNvPr>
          <p:cNvSpPr/>
          <p:nvPr/>
        </p:nvSpPr>
        <p:spPr>
          <a:xfrm>
            <a:off x="6041254" y="5497784"/>
            <a:ext cx="2849263" cy="523783"/>
          </a:xfrm>
          <a:prstGeom prst="round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21884" tIns="0" rIns="121884" bIns="0" numCol="1" spcCol="1270" anchor="ctr" anchorCtr="0">
            <a:noAutofit/>
          </a:bodyPr>
          <a:lstStyle/>
          <a:p>
            <a:r>
              <a:rPr lang="en-US" altLang="zh-CN" sz="2800" b="1" dirty="0">
                <a:solidFill>
                  <a:schemeClr val="bg1"/>
                </a:solidFill>
                <a:latin typeface="微软雅黑" panose="020B0503020204020204" pitchFamily="34" charset="-122"/>
                <a:ea typeface="微软雅黑" panose="020B0503020204020204" pitchFamily="34" charset="-122"/>
              </a:rPr>
              <a:t>……</a:t>
            </a:r>
            <a:endParaRPr lang="en-US"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433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2">
            <a:extLst>
              <a:ext uri="{FF2B5EF4-FFF2-40B4-BE49-F238E27FC236}">
                <a16:creationId xmlns="" xmlns:a16="http://schemas.microsoft.com/office/drawing/2014/main" id="{AC2391D3-F547-A14D-FD01-1DDDAED8C33B}"/>
              </a:ext>
            </a:extLst>
          </p:cNvPr>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436636" y="996753"/>
            <a:ext cx="11318729" cy="4864493"/>
          </a:xfrm>
          <a:prstGeom prst="rect">
            <a:avLst/>
          </a:prstGeom>
          <a:ln>
            <a:noFill/>
          </a:ln>
          <a:effectLst>
            <a:outerShdw blurRad="292100" dist="139700" dir="2700000" algn="tl" rotWithShape="0">
              <a:srgbClr val="333333">
                <a:alpha val="65000"/>
              </a:srgbClr>
            </a:outerShdw>
          </a:effectLst>
        </p:spPr>
      </p:pic>
      <p:grpSp>
        <p:nvGrpSpPr>
          <p:cNvPr id="2" name="Group 22">
            <a:extLst>
              <a:ext uri="{FF2B5EF4-FFF2-40B4-BE49-F238E27FC236}">
                <a16:creationId xmlns="" xmlns:a16="http://schemas.microsoft.com/office/drawing/2014/main" id="{4A2F54EA-9A73-339C-3A0E-1CEE735BC1EB}"/>
              </a:ext>
            </a:extLst>
          </p:cNvPr>
          <p:cNvGrpSpPr>
            <a:grpSpLocks/>
          </p:cNvGrpSpPr>
          <p:nvPr/>
        </p:nvGrpSpPr>
        <p:grpSpPr bwMode="auto">
          <a:xfrm>
            <a:off x="3597426" y="1445443"/>
            <a:ext cx="6705600" cy="1013352"/>
            <a:chOff x="8162270" y="340019"/>
            <a:chExt cx="2855749" cy="2359662"/>
          </a:xfrm>
        </p:grpSpPr>
        <p:sp>
          <p:nvSpPr>
            <p:cNvPr id="54283" name="Up Arrow 21">
              <a:extLst>
                <a:ext uri="{FF2B5EF4-FFF2-40B4-BE49-F238E27FC236}">
                  <a16:creationId xmlns="" xmlns:a16="http://schemas.microsoft.com/office/drawing/2014/main" id="{A26615DC-C1D6-AC45-4CC2-41A94B36DFFC}"/>
                </a:ext>
              </a:extLst>
            </p:cNvPr>
            <p:cNvSpPr>
              <a:spLocks noChangeArrowheads="1"/>
            </p:cNvSpPr>
            <p:nvPr/>
          </p:nvSpPr>
          <p:spPr bwMode="auto">
            <a:xfrm>
              <a:off x="10081171" y="340019"/>
              <a:ext cx="583443" cy="129701"/>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kumimoji="0" lang="zh-TW" altLang="zh-TW">
                <a:latin typeface="微軟正黑體" panose="020B0604030504040204" pitchFamily="34" charset="-120"/>
                <a:ea typeface="微軟正黑體" panose="020B0604030504040204" pitchFamily="34" charset="-120"/>
              </a:endParaRPr>
            </a:p>
          </p:txBody>
        </p:sp>
        <p:sp>
          <p:nvSpPr>
            <p:cNvPr id="3" name="Rectangle 5">
              <a:extLst>
                <a:ext uri="{FF2B5EF4-FFF2-40B4-BE49-F238E27FC236}">
                  <a16:creationId xmlns="" xmlns:a16="http://schemas.microsoft.com/office/drawing/2014/main" id="{B48DCCE3-EF29-5633-EAB4-6A4EAD7CA43E}"/>
                </a:ext>
              </a:extLst>
            </p:cNvPr>
            <p:cNvSpPr>
              <a:spLocks noChangeArrowheads="1"/>
            </p:cNvSpPr>
            <p:nvPr/>
          </p:nvSpPr>
          <p:spPr bwMode="auto">
            <a:xfrm>
              <a:off x="8162270" y="877253"/>
              <a:ext cx="2855749" cy="1822428"/>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tabLst>
                  <a:tab pos="273050" algn="l"/>
                </a:tabLst>
                <a:defRPr/>
              </a:pPr>
              <a:r>
                <a:rPr kumimoji="0" lang="zh-TW" altLang="en-US" sz="2200" b="1" dirty="0">
                  <a:latin typeface="微軟正黑體" pitchFamily="34" charset="-120"/>
                  <a:ea typeface="微軟正黑體" pitchFamily="34" charset="-120"/>
                </a:rPr>
                <a:t>進階檢索</a:t>
              </a:r>
            </a:p>
            <a:p>
              <a:pPr eaLnBrk="1" hangingPunct="1">
                <a:tabLst>
                  <a:tab pos="273050" algn="l"/>
                </a:tabLst>
                <a:defRPr/>
              </a:pPr>
              <a:r>
                <a:rPr kumimoji="0" lang="zh-TW" altLang="en-US" sz="2200" dirty="0">
                  <a:latin typeface="微軟正黑體" pitchFamily="34" charset="-120"/>
                  <a:ea typeface="微軟正黑體" pitchFamily="34" charset="-120"/>
                </a:rPr>
                <a:t>可以利用布林邏輯</a:t>
              </a:r>
              <a:r>
                <a:rPr kumimoji="0" lang="en-US" altLang="zh-TW" sz="2200" dirty="0">
                  <a:latin typeface="微軟正黑體" pitchFamily="34" charset="-120"/>
                  <a:ea typeface="微軟正黑體" pitchFamily="34" charset="-120"/>
                </a:rPr>
                <a:t>(AND</a:t>
              </a:r>
              <a:r>
                <a:rPr kumimoji="0" lang="zh-TW" altLang="en-US" sz="2200" dirty="0">
                  <a:latin typeface="微軟正黑體" pitchFamily="34" charset="-120"/>
                  <a:ea typeface="微軟正黑體" pitchFamily="34" charset="-120"/>
                </a:rPr>
                <a:t>、</a:t>
              </a:r>
              <a:r>
                <a:rPr kumimoji="0" lang="en-US" altLang="zh-TW" sz="2200" dirty="0">
                  <a:latin typeface="微軟正黑體" pitchFamily="34" charset="-120"/>
                  <a:ea typeface="微軟正黑體" pitchFamily="34" charset="-120"/>
                </a:rPr>
                <a:t> OR</a:t>
              </a:r>
              <a:r>
                <a:rPr kumimoji="0" lang="zh-TW" altLang="en-US" sz="2200" dirty="0">
                  <a:latin typeface="微軟正黑體" pitchFamily="34" charset="-120"/>
                  <a:ea typeface="微軟正黑體" pitchFamily="34" charset="-120"/>
                </a:rPr>
                <a:t>、</a:t>
              </a:r>
              <a:r>
                <a:rPr kumimoji="0" lang="en-US" altLang="zh-TW" sz="2200" dirty="0">
                  <a:latin typeface="微軟正黑體" pitchFamily="34" charset="-120"/>
                  <a:ea typeface="微軟正黑體" pitchFamily="34" charset="-120"/>
                </a:rPr>
                <a:t> NOT )</a:t>
              </a:r>
              <a:r>
                <a:rPr kumimoji="0" lang="zh-TW" altLang="en-US" sz="2200" dirty="0">
                  <a:latin typeface="微軟正黑體" pitchFamily="34" charset="-120"/>
                  <a:ea typeface="微軟正黑體" pitchFamily="34" charset="-120"/>
                </a:rPr>
                <a:t>設定檢索條件</a:t>
              </a:r>
            </a:p>
          </p:txBody>
        </p:sp>
      </p:grpSp>
      <p:sp>
        <p:nvSpPr>
          <p:cNvPr id="111626" name="Rectangle 10">
            <a:extLst>
              <a:ext uri="{FF2B5EF4-FFF2-40B4-BE49-F238E27FC236}">
                <a16:creationId xmlns="" xmlns:a16="http://schemas.microsoft.com/office/drawing/2014/main" id="{EE17B0C4-C5B8-0947-8CEB-41B37811E16F}"/>
              </a:ext>
            </a:extLst>
          </p:cNvPr>
          <p:cNvSpPr>
            <a:spLocks noChangeArrowheads="1"/>
          </p:cNvSpPr>
          <p:nvPr/>
        </p:nvSpPr>
        <p:spPr bwMode="auto">
          <a:xfrm>
            <a:off x="2080572" y="3489708"/>
            <a:ext cx="8001000" cy="230149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grpSp>
        <p:nvGrpSpPr>
          <p:cNvPr id="5" name="Group 14">
            <a:extLst>
              <a:ext uri="{FF2B5EF4-FFF2-40B4-BE49-F238E27FC236}">
                <a16:creationId xmlns="" xmlns:a16="http://schemas.microsoft.com/office/drawing/2014/main" id="{3701D9C9-562F-1DEC-3FBA-DD9EC0DD543C}"/>
              </a:ext>
            </a:extLst>
          </p:cNvPr>
          <p:cNvGrpSpPr>
            <a:grpSpLocks/>
          </p:cNvGrpSpPr>
          <p:nvPr/>
        </p:nvGrpSpPr>
        <p:grpSpPr bwMode="auto">
          <a:xfrm>
            <a:off x="6858000" y="2906813"/>
            <a:ext cx="4414837" cy="3333076"/>
            <a:chOff x="1238826" y="2438334"/>
            <a:chExt cx="2255478" cy="4258489"/>
          </a:xfrm>
        </p:grpSpPr>
        <p:sp>
          <p:nvSpPr>
            <p:cNvPr id="54281" name="Up Arrow 12">
              <a:extLst>
                <a:ext uri="{FF2B5EF4-FFF2-40B4-BE49-F238E27FC236}">
                  <a16:creationId xmlns="" xmlns:a16="http://schemas.microsoft.com/office/drawing/2014/main" id="{2DDA7EAD-CD20-3FF3-2A2B-D7231E031A32}"/>
                </a:ext>
              </a:extLst>
            </p:cNvPr>
            <p:cNvSpPr>
              <a:spLocks noChangeArrowheads="1"/>
            </p:cNvSpPr>
            <p:nvPr/>
          </p:nvSpPr>
          <p:spPr bwMode="auto">
            <a:xfrm rot="5400000">
              <a:off x="2884704" y="2590734"/>
              <a:ext cx="762000" cy="457200"/>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kumimoji="0" lang="zh-TW" altLang="zh-TW">
                <a:latin typeface="微軟正黑體" panose="020B0604030504040204" pitchFamily="34" charset="-120"/>
                <a:ea typeface="微軟正黑體" panose="020B0604030504040204" pitchFamily="34" charset="-120"/>
              </a:endParaRPr>
            </a:p>
          </p:txBody>
        </p:sp>
        <p:sp>
          <p:nvSpPr>
            <p:cNvPr id="35" name="Rectangle 5">
              <a:extLst>
                <a:ext uri="{FF2B5EF4-FFF2-40B4-BE49-F238E27FC236}">
                  <a16:creationId xmlns="" xmlns:a16="http://schemas.microsoft.com/office/drawing/2014/main" id="{25F8139E-48A1-B138-A7EA-9A1D44D05CDA}"/>
                </a:ext>
              </a:extLst>
            </p:cNvPr>
            <p:cNvSpPr>
              <a:spLocks noChangeArrowheads="1"/>
            </p:cNvSpPr>
            <p:nvPr/>
          </p:nvSpPr>
          <p:spPr bwMode="auto">
            <a:xfrm>
              <a:off x="1238826" y="5400763"/>
              <a:ext cx="2255478" cy="129606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000" b="1" dirty="0">
                  <a:latin typeface="微軟正黑體" pitchFamily="34" charset="-120"/>
                  <a:ea typeface="微軟正黑體" pitchFamily="34" charset="-120"/>
                </a:rPr>
                <a:t>提供更多元檢索選項</a:t>
              </a:r>
            </a:p>
            <a:p>
              <a:pPr eaLnBrk="1" hangingPunct="1">
                <a:defRPr/>
              </a:pPr>
              <a:r>
                <a:rPr kumimoji="0" lang="zh-TW" altLang="en-US" sz="2000" dirty="0">
                  <a:latin typeface="微軟正黑體" pitchFamily="34" charset="-120"/>
                  <a:ea typeface="微軟正黑體" pitchFamily="34" charset="-120"/>
                </a:rPr>
                <a:t>系統提供更多元的檢索選項，方便讀者進一步限定檢索結果</a:t>
              </a:r>
            </a:p>
          </p:txBody>
        </p:sp>
      </p:grpSp>
      <p:sp>
        <p:nvSpPr>
          <p:cNvPr id="111633" name="Rectangle 17">
            <a:extLst>
              <a:ext uri="{FF2B5EF4-FFF2-40B4-BE49-F238E27FC236}">
                <a16:creationId xmlns="" xmlns:a16="http://schemas.microsoft.com/office/drawing/2014/main" id="{031BD66C-D742-FA48-C21D-AE968D56B81B}"/>
              </a:ext>
            </a:extLst>
          </p:cNvPr>
          <p:cNvSpPr>
            <a:spLocks noChangeArrowheads="1"/>
          </p:cNvSpPr>
          <p:nvPr/>
        </p:nvSpPr>
        <p:spPr bwMode="auto">
          <a:xfrm>
            <a:off x="2071047" y="1316274"/>
            <a:ext cx="855664" cy="3253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solidFill>
                <a:schemeClr val="accent1"/>
              </a:solidFill>
              <a:latin typeface="微軟正黑體" panose="020B0604030504040204" pitchFamily="34" charset="-120"/>
              <a:ea typeface="微軟正黑體" panose="020B0604030504040204" pitchFamily="34" charset="-120"/>
            </a:endParaRPr>
          </a:p>
        </p:txBody>
      </p:sp>
      <p:sp>
        <p:nvSpPr>
          <p:cNvPr id="12" name="Rectangle 17">
            <a:extLst>
              <a:ext uri="{FF2B5EF4-FFF2-40B4-BE49-F238E27FC236}">
                <a16:creationId xmlns="" xmlns:a16="http://schemas.microsoft.com/office/drawing/2014/main" id="{0E093F84-2C8E-43A0-7E24-C4CC5D4BFF86}"/>
              </a:ext>
            </a:extLst>
          </p:cNvPr>
          <p:cNvSpPr>
            <a:spLocks noChangeArrowheads="1"/>
          </p:cNvSpPr>
          <p:nvPr/>
        </p:nvSpPr>
        <p:spPr bwMode="auto">
          <a:xfrm>
            <a:off x="2126611" y="2000838"/>
            <a:ext cx="997589" cy="20896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solidFill>
                <a:schemeClr val="accent1"/>
              </a:solidFill>
              <a:latin typeface="微軟正黑體" panose="020B0604030504040204" pitchFamily="34" charset="-120"/>
              <a:ea typeface="微軟正黑體" panose="020B0604030504040204" pitchFamily="34" charset="-120"/>
            </a:endParaRPr>
          </a:p>
        </p:txBody>
      </p:sp>
      <p:sp>
        <p:nvSpPr>
          <p:cNvPr id="8" name="標題 1">
            <a:extLst>
              <a:ext uri="{FF2B5EF4-FFF2-40B4-BE49-F238E27FC236}">
                <a16:creationId xmlns="" xmlns:a16="http://schemas.microsoft.com/office/drawing/2014/main" id="{2BFBEE5A-0492-9460-E819-BAE29FD5287F}"/>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kern="0" dirty="0">
                <a:solidFill>
                  <a:schemeClr val="accent1"/>
                </a:solidFill>
                <a:latin typeface="微軟正黑體" panose="020B0604030504040204" pitchFamily="34" charset="-120"/>
                <a:ea typeface="微軟正黑體" panose="020B0604030504040204" pitchFamily="34" charset="-120"/>
              </a:rPr>
              <a:t>進階檢索</a:t>
            </a:r>
            <a:endParaRPr kumimoji="0" lang="zh-TW" altLang="en-US" kern="0" dirty="0">
              <a:solidFill>
                <a:schemeClr val="accent2"/>
              </a:solidFill>
              <a:latin typeface="微軟正黑體" panose="020B0604030504040204" pitchFamily="34" charset="-120"/>
              <a:ea typeface="微軟正黑體" panose="020B0604030504040204"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633"/>
                                        </p:tgtEl>
                                        <p:attrNameLst>
                                          <p:attrName>style.visibility</p:attrName>
                                        </p:attrNameLst>
                                      </p:cBhvr>
                                      <p:to>
                                        <p:strVal val="visible"/>
                                      </p:to>
                                    </p:set>
                                    <p:animEffect transition="in" filter="fade">
                                      <p:cBhvr>
                                        <p:cTn id="7" dur="500"/>
                                        <p:tgtEl>
                                          <p:spTgt spid="1116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11626"/>
                                        </p:tgtEl>
                                        <p:attrNameLst>
                                          <p:attrName>style.visibility</p:attrName>
                                        </p:attrNameLst>
                                      </p:cBhvr>
                                      <p:to>
                                        <p:strVal val="visible"/>
                                      </p:to>
                                    </p:set>
                                    <p:animEffect transition="in" filter="fade">
                                      <p:cBhvr>
                                        <p:cTn id="23" dur="500"/>
                                        <p:tgtEl>
                                          <p:spTgt spid="111626"/>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6" grpId="0" animBg="1"/>
      <p:bldP spid="111633"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 xmlns:a16="http://schemas.microsoft.com/office/drawing/2014/main" id="{7554811A-F941-F9ED-94CB-EB1F8FC151C5}"/>
              </a:ext>
            </a:extLst>
          </p:cNvPr>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436636" y="996753"/>
            <a:ext cx="11318729" cy="4864493"/>
          </a:xfrm>
          <a:prstGeom prst="rect">
            <a:avLst/>
          </a:prstGeom>
          <a:ln>
            <a:noFill/>
          </a:ln>
          <a:effectLst>
            <a:outerShdw blurRad="292100" dist="139700" dir="2700000" algn="tl" rotWithShape="0">
              <a:srgbClr val="333333">
                <a:alpha val="65000"/>
              </a:srgbClr>
            </a:outerShdw>
          </a:effectLst>
        </p:spPr>
      </p:pic>
      <p:pic>
        <p:nvPicPr>
          <p:cNvPr id="58388" name="Picture 20">
            <a:extLst>
              <a:ext uri="{FF2B5EF4-FFF2-40B4-BE49-F238E27FC236}">
                <a16:creationId xmlns="" xmlns:a16="http://schemas.microsoft.com/office/drawing/2014/main" id="{2797B67F-C05A-3505-3DC8-DFB94FD5E384}"/>
              </a:ext>
            </a:extLst>
          </p:cNvPr>
          <p:cNvPicPr>
            <a:picLocks noChangeAspect="1" noChangeArrowheads="1"/>
          </p:cNvPicPr>
          <p:nvPr/>
        </p:nvPicPr>
        <p:blipFill>
          <a:blip r:embed="rId4"/>
          <a:stretch>
            <a:fillRect/>
          </a:stretch>
        </p:blipFill>
        <p:spPr bwMode="auto">
          <a:xfrm>
            <a:off x="1828801" y="1631950"/>
            <a:ext cx="8569325" cy="4235450"/>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 xmlns:a16="http://schemas.microsoft.com/office/drawing/2014/main" id="{CD5E517D-8B67-6338-01B1-CCF14DB97A97}"/>
              </a:ext>
            </a:extLst>
          </p:cNvPr>
          <p:cNvSpPr>
            <a:spLocks noChangeArrowheads="1"/>
          </p:cNvSpPr>
          <p:nvPr/>
        </p:nvSpPr>
        <p:spPr bwMode="auto">
          <a:xfrm>
            <a:off x="2895600" y="1323975"/>
            <a:ext cx="381000" cy="246063"/>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 xmlns:a16="http://schemas.microsoft.com/office/drawing/2014/main" id="{5D712210-2DFF-C0BD-206F-A23F8F8030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1676" y="2560638"/>
            <a:ext cx="14573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 xmlns:a16="http://schemas.microsoft.com/office/drawing/2014/main" id="{DF862AA1-6D91-DC2D-CA17-FFE2D07B886F}"/>
              </a:ext>
            </a:extLst>
          </p:cNvPr>
          <p:cNvSpPr>
            <a:spLocks noChangeArrowheads="1"/>
          </p:cNvSpPr>
          <p:nvPr/>
        </p:nvSpPr>
        <p:spPr bwMode="auto">
          <a:xfrm>
            <a:off x="2005014" y="2270126"/>
            <a:ext cx="1423987" cy="290513"/>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pic>
        <p:nvPicPr>
          <p:cNvPr id="58389" name="Picture 21">
            <a:extLst>
              <a:ext uri="{FF2B5EF4-FFF2-40B4-BE49-F238E27FC236}">
                <a16:creationId xmlns="" xmlns:a16="http://schemas.microsoft.com/office/drawing/2014/main" id="{47B0E010-CADA-12F5-C68C-38D37BBCCB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088" y="2344738"/>
            <a:ext cx="2493962" cy="262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a:extLst>
              <a:ext uri="{FF2B5EF4-FFF2-40B4-BE49-F238E27FC236}">
                <a16:creationId xmlns="" xmlns:a16="http://schemas.microsoft.com/office/drawing/2014/main" id="{46B195E7-9113-3D72-F4B8-D9FB924FEADD}"/>
              </a:ext>
            </a:extLst>
          </p:cNvPr>
          <p:cNvSpPr>
            <a:spLocks noChangeArrowheads="1"/>
          </p:cNvSpPr>
          <p:nvPr/>
        </p:nvSpPr>
        <p:spPr bwMode="auto">
          <a:xfrm>
            <a:off x="3641726" y="2270126"/>
            <a:ext cx="2454275" cy="290513"/>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10" name="Rectangle 5">
            <a:extLst>
              <a:ext uri="{FF2B5EF4-FFF2-40B4-BE49-F238E27FC236}">
                <a16:creationId xmlns="" xmlns:a16="http://schemas.microsoft.com/office/drawing/2014/main" id="{2AD6AD47-948F-15AE-8692-BA45A0790BDB}"/>
              </a:ext>
            </a:extLst>
          </p:cNvPr>
          <p:cNvSpPr>
            <a:spLocks noChangeArrowheads="1"/>
          </p:cNvSpPr>
          <p:nvPr/>
        </p:nvSpPr>
        <p:spPr bwMode="auto">
          <a:xfrm>
            <a:off x="5334000" y="4508500"/>
            <a:ext cx="5283200" cy="120015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spcBef>
                <a:spcPct val="50000"/>
              </a:spcBef>
              <a:defRPr/>
            </a:pPr>
            <a:r>
              <a:rPr kumimoji="0" lang="zh-TW" altLang="en-US" dirty="0">
                <a:latin typeface="微軟正黑體" pitchFamily="34" charset="-120"/>
                <a:ea typeface="微軟正黑體" pitchFamily="34" charset="-120"/>
              </a:rPr>
              <a:t>運用布林邏輯和檢索欄位的下拉選單選項，將檢索條件新增至表單，用以建立檢索策略。</a:t>
            </a:r>
            <a:endParaRPr kumimoji="0" lang="en-US" altLang="zh-TW" dirty="0">
              <a:latin typeface="微軟正黑體" pitchFamily="34" charset="-120"/>
              <a:ea typeface="微軟正黑體" pitchFamily="34" charset="-120"/>
            </a:endParaRPr>
          </a:p>
        </p:txBody>
      </p:sp>
      <p:pic>
        <p:nvPicPr>
          <p:cNvPr id="58390" name="Picture 22">
            <a:extLst>
              <a:ext uri="{FF2B5EF4-FFF2-40B4-BE49-F238E27FC236}">
                <a16:creationId xmlns="" xmlns:a16="http://schemas.microsoft.com/office/drawing/2014/main" id="{D85781E7-DA60-D427-FEE3-5E5FADFE9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1363" y="2584450"/>
            <a:ext cx="6297612"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矩形 25">
            <a:extLst>
              <a:ext uri="{FF2B5EF4-FFF2-40B4-BE49-F238E27FC236}">
                <a16:creationId xmlns="" xmlns:a16="http://schemas.microsoft.com/office/drawing/2014/main" id="{9B488C56-BF02-1F1F-8136-44B6BA59A400}"/>
              </a:ext>
            </a:extLst>
          </p:cNvPr>
          <p:cNvSpPr>
            <a:spLocks noChangeArrowheads="1"/>
          </p:cNvSpPr>
          <p:nvPr/>
        </p:nvSpPr>
        <p:spPr bwMode="auto">
          <a:xfrm>
            <a:off x="2005013" y="2579688"/>
            <a:ext cx="6303962" cy="1687512"/>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latin typeface="微軟正黑體" panose="020B0604030504040204" pitchFamily="34" charset="-120"/>
              <a:ea typeface="微軟正黑體" panose="020B0604030504040204" pitchFamily="34" charset="-120"/>
            </a:endParaRPr>
          </a:p>
        </p:txBody>
      </p:sp>
      <p:sp>
        <p:nvSpPr>
          <p:cNvPr id="25" name="Rectangle 5">
            <a:extLst>
              <a:ext uri="{FF2B5EF4-FFF2-40B4-BE49-F238E27FC236}">
                <a16:creationId xmlns="" xmlns:a16="http://schemas.microsoft.com/office/drawing/2014/main" id="{1D98FA7D-BCEB-C9A5-0543-7033AF8E7CE3}"/>
              </a:ext>
            </a:extLst>
          </p:cNvPr>
          <p:cNvSpPr>
            <a:spLocks noChangeArrowheads="1"/>
          </p:cNvSpPr>
          <p:nvPr/>
        </p:nvSpPr>
        <p:spPr bwMode="auto">
          <a:xfrm>
            <a:off x="5257800" y="3240088"/>
            <a:ext cx="5284788" cy="83185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spcBef>
                <a:spcPct val="50000"/>
              </a:spcBef>
              <a:defRPr/>
            </a:pPr>
            <a:r>
              <a:rPr kumimoji="0" lang="zh-TW" altLang="en-US" dirty="0">
                <a:latin typeface="微軟正黑體" pitchFamily="34" charset="-120"/>
                <a:ea typeface="微軟正黑體" pitchFamily="34" charset="-120"/>
              </a:rPr>
              <a:t>如</a:t>
            </a:r>
            <a:r>
              <a:rPr kumimoji="0" lang="en-US" altLang="zh-TW" dirty="0">
                <a:latin typeface="微軟正黑體" pitchFamily="34" charset="-120"/>
                <a:ea typeface="微軟正黑體" pitchFamily="34" charset="-120"/>
              </a:rPr>
              <a:t>TI</a:t>
            </a:r>
            <a:r>
              <a:rPr kumimoji="0" lang="zh-TW" altLang="en-US" dirty="0">
                <a:latin typeface="微軟正黑體" pitchFamily="34" charset="-120"/>
                <a:ea typeface="微軟正黑體" pitchFamily="34" charset="-120"/>
              </a:rPr>
              <a:t>表示文章標題，</a:t>
            </a:r>
            <a:r>
              <a:rPr kumimoji="0" lang="en-US" altLang="zh-TW" dirty="0">
                <a:latin typeface="微軟正黑體" pitchFamily="34" charset="-120"/>
                <a:ea typeface="微軟正黑體" pitchFamily="34" charset="-120"/>
              </a:rPr>
              <a:t>AU</a:t>
            </a:r>
            <a:r>
              <a:rPr kumimoji="0" lang="zh-TW" altLang="en-US" dirty="0">
                <a:latin typeface="微軟正黑體" pitchFamily="34" charset="-120"/>
                <a:ea typeface="微軟正黑體" pitchFamily="34" charset="-120"/>
              </a:rPr>
              <a:t>表示作者，在括弧內輸入關鍵字後，即可進行檢索。</a:t>
            </a:r>
            <a:endParaRPr kumimoji="0" lang="en-US" altLang="zh-TW" dirty="0">
              <a:latin typeface="微軟正黑體" pitchFamily="34" charset="-120"/>
              <a:ea typeface="微軟正黑體" pitchFamily="34" charset="-120"/>
            </a:endParaRPr>
          </a:p>
        </p:txBody>
      </p:sp>
      <p:sp>
        <p:nvSpPr>
          <p:cNvPr id="2" name="標題 1">
            <a:extLst>
              <a:ext uri="{FF2B5EF4-FFF2-40B4-BE49-F238E27FC236}">
                <a16:creationId xmlns="" xmlns:a16="http://schemas.microsoft.com/office/drawing/2014/main" id="{C906252B-8FF7-1012-9240-B5816C58756B}"/>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kern="0" dirty="0">
                <a:solidFill>
                  <a:schemeClr val="accent1"/>
                </a:solidFill>
                <a:latin typeface="微軟正黑體" panose="020B0604030504040204" pitchFamily="34" charset="-120"/>
                <a:ea typeface="微軟正黑體" panose="020B0604030504040204" pitchFamily="34" charset="-120"/>
              </a:rPr>
              <a:t>進階檢索－命令列</a:t>
            </a:r>
            <a:endParaRPr kumimoji="0" lang="zh-TW" altLang="en-US" kern="0" dirty="0">
              <a:solidFill>
                <a:schemeClr val="accent2"/>
              </a:solidFill>
              <a:latin typeface="微軟正黑體" panose="020B0604030504040204" pitchFamily="34" charset="-120"/>
              <a:ea typeface="微軟正黑體" panose="020B0604030504040204"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58388"/>
                                        </p:tgtEl>
                                        <p:attrNameLst>
                                          <p:attrName>style.visibility</p:attrName>
                                        </p:attrNameLst>
                                      </p:cBhvr>
                                      <p:to>
                                        <p:strVal val="visible"/>
                                      </p:to>
                                    </p:set>
                                    <p:animEffect transition="in" filter="barn(inVertical)">
                                      <p:cBhvr>
                                        <p:cTn id="11" dur="500"/>
                                        <p:tgtEl>
                                          <p:spTgt spid="583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58389"/>
                                        </p:tgtEl>
                                        <p:attrNameLst>
                                          <p:attrName>style.visibility</p:attrName>
                                        </p:attrNameLst>
                                      </p:cBhvr>
                                      <p:to>
                                        <p:strVal val="visible"/>
                                      </p:to>
                                    </p:set>
                                    <p:animEffect transition="in" filter="fade">
                                      <p:cBhvr>
                                        <p:cTn id="22" dur="500"/>
                                        <p:tgtEl>
                                          <p:spTgt spid="58389"/>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nodeType="afterGroup">
                            <p:stCondLst>
                              <p:cond delay="500"/>
                            </p:stCondLst>
                            <p:childTnLst>
                              <p:par>
                                <p:cTn id="27" presetID="10" presetClass="entr" presetSubtype="0"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5838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par>
                          <p:cTn id="42" fill="hold" nodeType="afterGroup">
                            <p:stCondLst>
                              <p:cond delay="0"/>
                            </p:stCondLst>
                            <p:childTnLst>
                              <p:par>
                                <p:cTn id="43" presetID="10" presetClass="entr" presetSubtype="0" fill="hold" nodeType="afterEffect">
                                  <p:stCondLst>
                                    <p:cond delay="0"/>
                                  </p:stCondLst>
                                  <p:childTnLst>
                                    <p:set>
                                      <p:cBhvr>
                                        <p:cTn id="44" dur="1" fill="hold">
                                          <p:stCondLst>
                                            <p:cond delay="0"/>
                                          </p:stCondLst>
                                        </p:cTn>
                                        <p:tgtEl>
                                          <p:spTgt spid="58390"/>
                                        </p:tgtEl>
                                        <p:attrNameLst>
                                          <p:attrName>style.visibility</p:attrName>
                                        </p:attrNameLst>
                                      </p:cBhvr>
                                      <p:to>
                                        <p:strVal val="visible"/>
                                      </p:to>
                                    </p:set>
                                    <p:animEffect transition="in" filter="fade">
                                      <p:cBhvr>
                                        <p:cTn id="45" dur="500"/>
                                        <p:tgtEl>
                                          <p:spTgt spid="58390"/>
                                        </p:tgtEl>
                                      </p:cBhvr>
                                    </p:animEffect>
                                  </p:childTnLst>
                                </p:cTn>
                              </p:par>
                            </p:childTnLst>
                          </p:cTn>
                        </p:par>
                        <p:par>
                          <p:cTn id="46" fill="hold" nodeType="afterGroup">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nodeType="afterGroup">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2" grpId="1" animBg="1"/>
      <p:bldP spid="17" grpId="0" animBg="1"/>
      <p:bldP spid="17" grpId="1" animBg="1"/>
      <p:bldP spid="10" grpId="0" animBg="1"/>
      <p:bldP spid="10" grpId="1" animBg="1"/>
      <p:bldP spid="26"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9">
            <a:extLst>
              <a:ext uri="{FF2B5EF4-FFF2-40B4-BE49-F238E27FC236}">
                <a16:creationId xmlns="" xmlns:a16="http://schemas.microsoft.com/office/drawing/2014/main" id="{1C2B1FC2-39C2-0F07-7A73-5578C926F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4"/>
          <a:stretch>
            <a:fillRect/>
          </a:stretch>
        </p:blipFill>
        <p:spPr bwMode="auto">
          <a:xfrm>
            <a:off x="444000" y="863427"/>
            <a:ext cx="11304000" cy="5080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a:extLst>
              <a:ext uri="{FF2B5EF4-FFF2-40B4-BE49-F238E27FC236}">
                <a16:creationId xmlns="" xmlns:a16="http://schemas.microsoft.com/office/drawing/2014/main" id="{B7C1DDEB-586E-F21D-81CF-39B4B0B4E6FB}"/>
              </a:ext>
            </a:extLst>
          </p:cNvPr>
          <p:cNvSpPr>
            <a:spLocks noChangeArrowheads="1"/>
          </p:cNvSpPr>
          <p:nvPr/>
        </p:nvSpPr>
        <p:spPr bwMode="auto">
          <a:xfrm>
            <a:off x="2144705" y="2606502"/>
            <a:ext cx="938211" cy="238125"/>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pic>
        <p:nvPicPr>
          <p:cNvPr id="16" name="圖片 15">
            <a:extLst>
              <a:ext uri="{FF2B5EF4-FFF2-40B4-BE49-F238E27FC236}">
                <a16:creationId xmlns="" xmlns:a16="http://schemas.microsoft.com/office/drawing/2014/main" id="{C93A5E5D-1083-C676-110C-9B2A8E047F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764571" y="2470947"/>
            <a:ext cx="7030403" cy="3844035"/>
          </a:xfrm>
          <a:prstGeom prst="rect">
            <a:avLst/>
          </a:prstGeom>
          <a:ln>
            <a:noFill/>
          </a:ln>
          <a:effectLst>
            <a:outerShdw blurRad="292100" dist="139700" dir="2700000" algn="tl" rotWithShape="0">
              <a:srgbClr val="333333">
                <a:alpha val="65000"/>
              </a:srgbClr>
            </a:outerShdw>
          </a:effectLst>
        </p:spPr>
      </p:pic>
      <p:sp>
        <p:nvSpPr>
          <p:cNvPr id="11" name="矩形 10">
            <a:extLst>
              <a:ext uri="{FF2B5EF4-FFF2-40B4-BE49-F238E27FC236}">
                <a16:creationId xmlns="" xmlns:a16="http://schemas.microsoft.com/office/drawing/2014/main" id="{D06F6D26-73BC-B3F7-425E-2FE36EFA918C}"/>
              </a:ext>
            </a:extLst>
          </p:cNvPr>
          <p:cNvSpPr>
            <a:spLocks noChangeArrowheads="1"/>
          </p:cNvSpPr>
          <p:nvPr/>
        </p:nvSpPr>
        <p:spPr bwMode="auto">
          <a:xfrm>
            <a:off x="5943600" y="2976561"/>
            <a:ext cx="5334000" cy="3338421"/>
          </a:xfrm>
          <a:prstGeom prst="rect">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63495" name="矩形 2">
            <a:extLst>
              <a:ext uri="{FF2B5EF4-FFF2-40B4-BE49-F238E27FC236}">
                <a16:creationId xmlns="" xmlns:a16="http://schemas.microsoft.com/office/drawing/2014/main" id="{B9FA341A-8ECA-3555-CBD4-82DCD4DF2B23}"/>
              </a:ext>
            </a:extLst>
          </p:cNvPr>
          <p:cNvSpPr>
            <a:spLocks noChangeArrowheads="1"/>
          </p:cNvSpPr>
          <p:nvPr/>
        </p:nvSpPr>
        <p:spPr bwMode="auto">
          <a:xfrm>
            <a:off x="2209800" y="1752600"/>
            <a:ext cx="533400" cy="228600"/>
          </a:xfrm>
          <a:prstGeom prst="rect">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2" name="標題 1">
            <a:extLst>
              <a:ext uri="{FF2B5EF4-FFF2-40B4-BE49-F238E27FC236}">
                <a16:creationId xmlns="" xmlns:a16="http://schemas.microsoft.com/office/drawing/2014/main" id="{7CEC39D4-C77D-FEE6-6806-E4896E74BD62}"/>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lang="zh-TW" altLang="en-US" dirty="0">
                <a:solidFill>
                  <a:srgbClr val="C00000"/>
                </a:solidFill>
                <a:latin typeface="微軟正黑體" panose="020B0604030504040204" pitchFamily="34" charset="-120"/>
                <a:ea typeface="微軟正黑體" panose="020B0604030504040204" pitchFamily="34" charset="-120"/>
              </a:rPr>
              <a:t>出版物檢索</a:t>
            </a:r>
            <a:endParaRPr kumimoji="0" lang="zh-TW" altLang="en-US" kern="0" dirty="0">
              <a:solidFill>
                <a:schemeClr val="accent2"/>
              </a:solidFill>
              <a:latin typeface="微軟正黑體" panose="020B0604030504040204" pitchFamily="34" charset="-120"/>
              <a:ea typeface="微軟正黑體" panose="020B0604030504040204"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6349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12D8704-88AB-D4D3-4880-6F9230D3F987}"/>
            </a:ext>
          </a:extLst>
        </p:cNvPr>
        <p:cNvGrpSpPr/>
        <p:nvPr/>
      </p:nvGrpSpPr>
      <p:grpSpPr>
        <a:xfrm>
          <a:off x="0" y="0"/>
          <a:ext cx="0" cy="0"/>
          <a:chOff x="0" y="0"/>
          <a:chExt cx="0" cy="0"/>
        </a:xfrm>
      </p:grpSpPr>
      <p:grpSp>
        <p:nvGrpSpPr>
          <p:cNvPr id="6" name="群組 5">
            <a:extLst>
              <a:ext uri="{FF2B5EF4-FFF2-40B4-BE49-F238E27FC236}">
                <a16:creationId xmlns="" xmlns:a16="http://schemas.microsoft.com/office/drawing/2014/main" id="{E21122C3-C02E-8C3D-F5CD-388C0854C710}"/>
              </a:ext>
            </a:extLst>
          </p:cNvPr>
          <p:cNvGrpSpPr/>
          <p:nvPr/>
        </p:nvGrpSpPr>
        <p:grpSpPr>
          <a:xfrm>
            <a:off x="857000" y="1022759"/>
            <a:ext cx="10478000" cy="4943066"/>
            <a:chOff x="857000" y="1022759"/>
            <a:chExt cx="10478000" cy="4943066"/>
          </a:xfrm>
        </p:grpSpPr>
        <p:pic>
          <p:nvPicPr>
            <p:cNvPr id="4" name="圖片 3">
              <a:extLst>
                <a:ext uri="{FF2B5EF4-FFF2-40B4-BE49-F238E27FC236}">
                  <a16:creationId xmlns="" xmlns:a16="http://schemas.microsoft.com/office/drawing/2014/main" id="{B89E7613-F376-B2E0-7FEC-004B4F69A132}"/>
                </a:ext>
              </a:extLst>
            </p:cNvPr>
            <p:cNvPicPr>
              <a:picLocks noChangeAspect="1"/>
            </p:cNvPicPr>
            <p:nvPr/>
          </p:nvPicPr>
          <p:blipFill>
            <a:blip r:embed="rId3"/>
            <a:stretch>
              <a:fillRect/>
            </a:stretch>
          </p:blipFill>
          <p:spPr>
            <a:xfrm>
              <a:off x="857000" y="1022759"/>
              <a:ext cx="10478000" cy="4943066"/>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a:extLst>
                <a:ext uri="{FF2B5EF4-FFF2-40B4-BE49-F238E27FC236}">
                  <a16:creationId xmlns="" xmlns:a16="http://schemas.microsoft.com/office/drawing/2014/main" id="{F6FA279C-0B22-B579-B98C-D54A396C8A88}"/>
                </a:ext>
              </a:extLst>
            </p:cNvPr>
            <p:cNvPicPr>
              <a:picLocks noChangeAspect="1"/>
            </p:cNvPicPr>
            <p:nvPr/>
          </p:nvPicPr>
          <p:blipFill>
            <a:blip r:embed="rId4"/>
            <a:srcRect l="355"/>
            <a:stretch>
              <a:fillRect/>
            </a:stretch>
          </p:blipFill>
          <p:spPr>
            <a:xfrm>
              <a:off x="894198" y="4631265"/>
              <a:ext cx="10440802" cy="1309750"/>
            </a:xfrm>
            <a:prstGeom prst="rect">
              <a:avLst/>
            </a:prstGeom>
          </p:spPr>
        </p:pic>
      </p:grpSp>
      <p:pic>
        <p:nvPicPr>
          <p:cNvPr id="11" name="圖片 10">
            <a:extLst>
              <a:ext uri="{FF2B5EF4-FFF2-40B4-BE49-F238E27FC236}">
                <a16:creationId xmlns="" xmlns:a16="http://schemas.microsoft.com/office/drawing/2014/main" id="{3561A2D7-2B88-BF3A-2421-785D8B7838E3}"/>
              </a:ext>
            </a:extLst>
          </p:cNvPr>
          <p:cNvPicPr>
            <a:picLocks noChangeAspect="1"/>
          </p:cNvPicPr>
          <p:nvPr/>
        </p:nvPicPr>
        <p:blipFill>
          <a:blip r:embed="rId5"/>
          <a:stretch>
            <a:fillRect/>
          </a:stretch>
        </p:blipFill>
        <p:spPr>
          <a:xfrm>
            <a:off x="7097307" y="2536804"/>
            <a:ext cx="4076486" cy="1714886"/>
          </a:xfrm>
          <a:prstGeom prst="rect">
            <a:avLst/>
          </a:prstGeom>
        </p:spPr>
      </p:pic>
      <p:grpSp>
        <p:nvGrpSpPr>
          <p:cNvPr id="17" name="群組 16">
            <a:extLst>
              <a:ext uri="{FF2B5EF4-FFF2-40B4-BE49-F238E27FC236}">
                <a16:creationId xmlns="" xmlns:a16="http://schemas.microsoft.com/office/drawing/2014/main" id="{9E833EA1-9DF9-D950-F881-D9F078A72B64}"/>
              </a:ext>
            </a:extLst>
          </p:cNvPr>
          <p:cNvGrpSpPr>
            <a:grpSpLocks/>
          </p:cNvGrpSpPr>
          <p:nvPr/>
        </p:nvGrpSpPr>
        <p:grpSpPr bwMode="auto">
          <a:xfrm>
            <a:off x="992353" y="5040449"/>
            <a:ext cx="6703847" cy="879934"/>
            <a:chOff x="-2096377" y="3973193"/>
            <a:chExt cx="9196107" cy="2418775"/>
          </a:xfrm>
        </p:grpSpPr>
        <p:cxnSp>
          <p:nvCxnSpPr>
            <p:cNvPr id="64549" name="AutoShape 7">
              <a:extLst>
                <a:ext uri="{FF2B5EF4-FFF2-40B4-BE49-F238E27FC236}">
                  <a16:creationId xmlns="" xmlns:a16="http://schemas.microsoft.com/office/drawing/2014/main" id="{CD789887-5D41-3AF2-44ED-8C802AAEA32D}"/>
                </a:ext>
              </a:extLst>
            </p:cNvPr>
            <p:cNvCxnSpPr>
              <a:cxnSpLocks noChangeShapeType="1"/>
              <a:stCxn id="64551" idx="1"/>
            </p:cNvCxnSpPr>
            <p:nvPr/>
          </p:nvCxnSpPr>
          <p:spPr bwMode="auto">
            <a:xfrm flipH="1" flipV="1">
              <a:off x="2590813" y="5418838"/>
              <a:ext cx="1373107" cy="3"/>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64550" name="Rectangle 5">
              <a:extLst>
                <a:ext uri="{FF2B5EF4-FFF2-40B4-BE49-F238E27FC236}">
                  <a16:creationId xmlns="" xmlns:a16="http://schemas.microsoft.com/office/drawing/2014/main" id="{2146F8CF-7BD9-D457-2EF8-7111FA10BEF1}"/>
                </a:ext>
              </a:extLst>
            </p:cNvPr>
            <p:cNvSpPr>
              <a:spLocks noChangeArrowheads="1"/>
            </p:cNvSpPr>
            <p:nvPr/>
          </p:nvSpPr>
          <p:spPr bwMode="auto">
            <a:xfrm>
              <a:off x="-2096377" y="3973193"/>
              <a:ext cx="4687190" cy="200664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buFont typeface="Wingdings" panose="05000000000000000000" pitchFamily="2" charset="2"/>
                <a:buNone/>
              </a:pPr>
              <a:endParaRPr lang="zh-TW" altLang="en-US">
                <a:solidFill>
                  <a:srgbClr val="CC092F"/>
                </a:solidFill>
                <a:ea typeface="標楷體" panose="03000509000000000000" pitchFamily="65" charset="-120"/>
              </a:endParaRPr>
            </a:p>
          </p:txBody>
        </p:sp>
        <p:sp>
          <p:nvSpPr>
            <p:cNvPr id="64551" name="Text Box 9">
              <a:extLst>
                <a:ext uri="{FF2B5EF4-FFF2-40B4-BE49-F238E27FC236}">
                  <a16:creationId xmlns="" xmlns:a16="http://schemas.microsoft.com/office/drawing/2014/main" id="{BB0A1EFE-C5F1-428F-061F-E85F1ED6D967}"/>
                </a:ext>
              </a:extLst>
            </p:cNvPr>
            <p:cNvSpPr txBox="1">
              <a:spLocks noChangeArrowheads="1"/>
            </p:cNvSpPr>
            <p:nvPr/>
          </p:nvSpPr>
          <p:spPr bwMode="auto">
            <a:xfrm>
              <a:off x="3963921" y="4445711"/>
              <a:ext cx="3135809" cy="194625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None/>
              </a:pPr>
              <a:r>
                <a:rPr lang="zh-TW" altLang="en-US" sz="2000" dirty="0">
                  <a:latin typeface="微軟正黑體" panose="020B0604030504040204" pitchFamily="34" charset="-120"/>
                  <a:ea typeface="微軟正黑體" panose="020B0604030504040204" pitchFamily="34" charset="-120"/>
                </a:rPr>
                <a:t>於此也可查看過往之期刊刊期</a:t>
              </a:r>
            </a:p>
          </p:txBody>
        </p:sp>
      </p:grpSp>
      <p:grpSp>
        <p:nvGrpSpPr>
          <p:cNvPr id="2" name="群組 1">
            <a:extLst>
              <a:ext uri="{FF2B5EF4-FFF2-40B4-BE49-F238E27FC236}">
                <a16:creationId xmlns="" xmlns:a16="http://schemas.microsoft.com/office/drawing/2014/main" id="{484BA4B8-6652-61FA-7E1C-A0F4C493AF86}"/>
              </a:ext>
            </a:extLst>
          </p:cNvPr>
          <p:cNvGrpSpPr>
            <a:grpSpLocks/>
          </p:cNvGrpSpPr>
          <p:nvPr/>
        </p:nvGrpSpPr>
        <p:grpSpPr bwMode="auto">
          <a:xfrm>
            <a:off x="2648250" y="1244886"/>
            <a:ext cx="2565400" cy="1331913"/>
            <a:chOff x="2488712" y="934090"/>
            <a:chExt cx="2468699" cy="2554282"/>
          </a:xfrm>
        </p:grpSpPr>
        <p:cxnSp>
          <p:nvCxnSpPr>
            <p:cNvPr id="64546" name="AutoShape 7">
              <a:extLst>
                <a:ext uri="{FF2B5EF4-FFF2-40B4-BE49-F238E27FC236}">
                  <a16:creationId xmlns="" xmlns:a16="http://schemas.microsoft.com/office/drawing/2014/main" id="{605F81A8-D6F1-EDFD-F787-79B3BC4160B0}"/>
                </a:ext>
              </a:extLst>
            </p:cNvPr>
            <p:cNvCxnSpPr>
              <a:cxnSpLocks noChangeShapeType="1"/>
              <a:stCxn id="64548" idx="2"/>
            </p:cNvCxnSpPr>
            <p:nvPr/>
          </p:nvCxnSpPr>
          <p:spPr bwMode="auto">
            <a:xfrm flipV="1">
              <a:off x="3799682" y="2188763"/>
              <a:ext cx="188484" cy="103885"/>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64547" name="Rectangle 5">
              <a:extLst>
                <a:ext uri="{FF2B5EF4-FFF2-40B4-BE49-F238E27FC236}">
                  <a16:creationId xmlns="" xmlns:a16="http://schemas.microsoft.com/office/drawing/2014/main" id="{FCB1F85C-C694-F26B-25C4-D249D7387167}"/>
                </a:ext>
              </a:extLst>
            </p:cNvPr>
            <p:cNvSpPr>
              <a:spLocks noChangeArrowheads="1"/>
            </p:cNvSpPr>
            <p:nvPr/>
          </p:nvSpPr>
          <p:spPr bwMode="auto">
            <a:xfrm>
              <a:off x="2488712" y="2947404"/>
              <a:ext cx="1259818" cy="54096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buFont typeface="Wingdings" panose="05000000000000000000" pitchFamily="2" charset="2"/>
                <a:buNone/>
              </a:pPr>
              <a:endParaRPr lang="zh-TW" altLang="en-US">
                <a:solidFill>
                  <a:srgbClr val="CC092F"/>
                </a:solidFill>
                <a:ea typeface="標楷體" panose="03000509000000000000" pitchFamily="65" charset="-120"/>
              </a:endParaRPr>
            </a:p>
          </p:txBody>
        </p:sp>
        <p:sp>
          <p:nvSpPr>
            <p:cNvPr id="64548" name="Text Box 9">
              <a:extLst>
                <a:ext uri="{FF2B5EF4-FFF2-40B4-BE49-F238E27FC236}">
                  <a16:creationId xmlns="" xmlns:a16="http://schemas.microsoft.com/office/drawing/2014/main" id="{5909CC3D-4645-079A-92B7-98E53CE8C606}"/>
                </a:ext>
              </a:extLst>
            </p:cNvPr>
            <p:cNvSpPr txBox="1">
              <a:spLocks noChangeArrowheads="1"/>
            </p:cNvSpPr>
            <p:nvPr/>
          </p:nvSpPr>
          <p:spPr bwMode="auto">
            <a:xfrm>
              <a:off x="2641954" y="934090"/>
              <a:ext cx="2315457" cy="1358558"/>
            </a:xfrm>
            <a:prstGeom prst="rect">
              <a:avLst/>
            </a:prstGeom>
            <a:solidFill>
              <a:srgbClr val="FFFFFF"/>
            </a:solidFill>
            <a:ln w="38100">
              <a:solidFill>
                <a:srgbClr val="C00000"/>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None/>
              </a:pPr>
              <a:r>
                <a:rPr lang="zh-TW" altLang="en-US" sz="2000" dirty="0">
                  <a:latin typeface="微軟正黑體" panose="020B0604030504040204" pitchFamily="34" charset="-120"/>
                  <a:ea typeface="微軟正黑體" panose="020B0604030504040204" pitchFamily="34" charset="-120"/>
                </a:rPr>
                <a:t>針對該出版物內容進行關鍵字查找。</a:t>
              </a:r>
            </a:p>
          </p:txBody>
        </p:sp>
      </p:grpSp>
      <p:grpSp>
        <p:nvGrpSpPr>
          <p:cNvPr id="13" name="群組 12">
            <a:extLst>
              <a:ext uri="{FF2B5EF4-FFF2-40B4-BE49-F238E27FC236}">
                <a16:creationId xmlns="" xmlns:a16="http://schemas.microsoft.com/office/drawing/2014/main" id="{68EFFEFC-6F22-D950-88B5-1170AF02A545}"/>
              </a:ext>
            </a:extLst>
          </p:cNvPr>
          <p:cNvGrpSpPr>
            <a:grpSpLocks/>
          </p:cNvGrpSpPr>
          <p:nvPr/>
        </p:nvGrpSpPr>
        <p:grpSpPr bwMode="auto">
          <a:xfrm>
            <a:off x="4953000" y="4251690"/>
            <a:ext cx="2144307" cy="788762"/>
            <a:chOff x="1878520" y="3521345"/>
            <a:chExt cx="2144307" cy="789027"/>
          </a:xfrm>
        </p:grpSpPr>
        <p:sp>
          <p:nvSpPr>
            <p:cNvPr id="64544" name="Text Box 6">
              <a:extLst>
                <a:ext uri="{FF2B5EF4-FFF2-40B4-BE49-F238E27FC236}">
                  <a16:creationId xmlns="" xmlns:a16="http://schemas.microsoft.com/office/drawing/2014/main" id="{921D6696-A6BE-197C-826D-573A3982102C}"/>
                </a:ext>
              </a:extLst>
            </p:cNvPr>
            <p:cNvSpPr txBox="1">
              <a:spLocks noChangeArrowheads="1"/>
            </p:cNvSpPr>
            <p:nvPr/>
          </p:nvSpPr>
          <p:spPr bwMode="auto">
            <a:xfrm>
              <a:off x="2216252" y="3521345"/>
              <a:ext cx="1806575" cy="730250"/>
            </a:xfrm>
            <a:prstGeom prst="rect">
              <a:avLst/>
            </a:prstGeom>
            <a:solidFill>
              <a:srgbClr val="FFFFFF"/>
            </a:solidFill>
            <a:ln w="38100">
              <a:solidFill>
                <a:srgbClr val="C00000"/>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Wingdings" panose="05000000000000000000" pitchFamily="2" charset="2"/>
                <a:buNone/>
              </a:pPr>
              <a:r>
                <a:rPr lang="zh-TW" altLang="en-US" sz="2000" dirty="0">
                  <a:latin typeface="微軟正黑體" panose="020B0604030504040204" pitchFamily="34" charset="-120"/>
                  <a:ea typeface="微軟正黑體" panose="020B0604030504040204" pitchFamily="34" charset="-120"/>
                </a:rPr>
                <a:t>點此檢視最新一期期刊內容</a:t>
              </a:r>
            </a:p>
          </p:txBody>
        </p:sp>
        <p:cxnSp>
          <p:nvCxnSpPr>
            <p:cNvPr id="64545" name="AutoShape 7">
              <a:extLst>
                <a:ext uri="{FF2B5EF4-FFF2-40B4-BE49-F238E27FC236}">
                  <a16:creationId xmlns="" xmlns:a16="http://schemas.microsoft.com/office/drawing/2014/main" id="{908BD62C-2D31-1FB4-B54C-CEBE4452710F}"/>
                </a:ext>
              </a:extLst>
            </p:cNvPr>
            <p:cNvCxnSpPr>
              <a:cxnSpLocks noChangeShapeType="1"/>
              <a:stCxn id="64544" idx="1"/>
            </p:cNvCxnSpPr>
            <p:nvPr/>
          </p:nvCxnSpPr>
          <p:spPr bwMode="auto">
            <a:xfrm flipH="1">
              <a:off x="1878520" y="3886470"/>
              <a:ext cx="337732" cy="423902"/>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grpSp>
      <p:grpSp>
        <p:nvGrpSpPr>
          <p:cNvPr id="30" name="群組 29">
            <a:extLst>
              <a:ext uri="{FF2B5EF4-FFF2-40B4-BE49-F238E27FC236}">
                <a16:creationId xmlns="" xmlns:a16="http://schemas.microsoft.com/office/drawing/2014/main" id="{0C44A6C4-D1C6-AFFE-4D4F-481F5A68F1E4}"/>
              </a:ext>
            </a:extLst>
          </p:cNvPr>
          <p:cNvGrpSpPr>
            <a:grpSpLocks/>
          </p:cNvGrpSpPr>
          <p:nvPr/>
        </p:nvGrpSpPr>
        <p:grpSpPr bwMode="auto">
          <a:xfrm>
            <a:off x="7076351" y="253946"/>
            <a:ext cx="4258649" cy="4013254"/>
            <a:chOff x="5004047" y="855930"/>
            <a:chExt cx="4257913" cy="4012011"/>
          </a:xfrm>
        </p:grpSpPr>
        <p:grpSp>
          <p:nvGrpSpPr>
            <p:cNvPr id="64540" name="群組 32">
              <a:extLst>
                <a:ext uri="{FF2B5EF4-FFF2-40B4-BE49-F238E27FC236}">
                  <a16:creationId xmlns="" xmlns:a16="http://schemas.microsoft.com/office/drawing/2014/main" id="{3E119484-98DF-3617-4BD2-702A1C320F67}"/>
                </a:ext>
              </a:extLst>
            </p:cNvPr>
            <p:cNvGrpSpPr>
              <a:grpSpLocks/>
            </p:cNvGrpSpPr>
            <p:nvPr/>
          </p:nvGrpSpPr>
          <p:grpSpPr bwMode="auto">
            <a:xfrm>
              <a:off x="5004047" y="855930"/>
              <a:ext cx="4257913" cy="4012011"/>
              <a:chOff x="1405343" y="546636"/>
              <a:chExt cx="4257913" cy="4012011"/>
            </a:xfrm>
          </p:grpSpPr>
          <p:sp>
            <p:nvSpPr>
              <p:cNvPr id="64542" name="Text Box 9">
                <a:extLst>
                  <a:ext uri="{FF2B5EF4-FFF2-40B4-BE49-F238E27FC236}">
                    <a16:creationId xmlns="" xmlns:a16="http://schemas.microsoft.com/office/drawing/2014/main" id="{0D773B60-E4B1-D7EB-8A85-F09F47D59593}"/>
                  </a:ext>
                </a:extLst>
              </p:cNvPr>
              <p:cNvSpPr txBox="1">
                <a:spLocks noChangeArrowheads="1"/>
              </p:cNvSpPr>
              <p:nvPr/>
            </p:nvSpPr>
            <p:spPr bwMode="auto">
              <a:xfrm>
                <a:off x="2361467" y="546636"/>
                <a:ext cx="3301789" cy="1476871"/>
              </a:xfrm>
              <a:prstGeom prst="rect">
                <a:avLst/>
              </a:prstGeom>
              <a:solidFill>
                <a:schemeClr val="bg1"/>
              </a:solidFill>
              <a:ln w="38100">
                <a:solidFill>
                  <a:srgbClr val="C00000"/>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Arial" panose="020B0604020202020204" pitchFamily="34" charset="0"/>
                  <a:buNone/>
                </a:pPr>
                <a:r>
                  <a:rPr lang="zh-TW" altLang="en-US" sz="2000" b="1" dirty="0">
                    <a:latin typeface="微軟正黑體" panose="020B0604030504040204" pitchFamily="34" charset="-120"/>
                    <a:ea typeface="微軟正黑體" panose="020B0604030504040204" pitchFamily="34" charset="-120"/>
                  </a:rPr>
                  <a:t>期刊指標</a:t>
                </a:r>
                <a:endParaRPr lang="en-US" altLang="zh-TW" sz="2000" b="1" dirty="0">
                  <a:latin typeface="微軟正黑體" panose="020B0604030504040204" pitchFamily="34" charset="-120"/>
                  <a:ea typeface="微軟正黑體" panose="020B0604030504040204" pitchFamily="34" charset="-120"/>
                </a:endParaRPr>
              </a:p>
              <a:p>
                <a:pPr eaLnBrk="1" hangingPunct="1">
                  <a:spcBef>
                    <a:spcPct val="50000"/>
                  </a:spcBef>
                  <a:buFont typeface="Arial" panose="020B0604020202020204" pitchFamily="34" charset="0"/>
                  <a:buNone/>
                </a:pPr>
                <a:r>
                  <a:rPr lang="zh-TW" altLang="en-US" sz="2000" dirty="0">
                    <a:latin typeface="微軟正黑體" panose="020B0604030504040204" pitchFamily="34" charset="-120"/>
                    <a:ea typeface="微軟正黑體" panose="020B0604030504040204" pitchFamily="34" charset="-120"/>
                  </a:rPr>
                  <a:t>協助使用者透過出版資料評估世界頂尖期刊，解析出版品及文獻。</a:t>
                </a:r>
              </a:p>
            </p:txBody>
          </p:sp>
          <p:sp>
            <p:nvSpPr>
              <p:cNvPr id="64543" name="Rectangle 5">
                <a:extLst>
                  <a:ext uri="{FF2B5EF4-FFF2-40B4-BE49-F238E27FC236}">
                    <a16:creationId xmlns="" xmlns:a16="http://schemas.microsoft.com/office/drawing/2014/main" id="{D0A61548-E1C4-43D7-AA7C-00375EDC709F}"/>
                  </a:ext>
                </a:extLst>
              </p:cNvPr>
              <p:cNvSpPr>
                <a:spLocks noChangeArrowheads="1"/>
              </p:cNvSpPr>
              <p:nvPr/>
            </p:nvSpPr>
            <p:spPr bwMode="auto">
              <a:xfrm>
                <a:off x="1405343" y="2510418"/>
                <a:ext cx="4201675" cy="2048229"/>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zh-TW">
                  <a:solidFill>
                    <a:srgbClr val="CC092F"/>
                  </a:solidFill>
                  <a:ea typeface="標楷體" panose="03000509000000000000" pitchFamily="65" charset="-120"/>
                </a:endParaRPr>
              </a:p>
            </p:txBody>
          </p:sp>
        </p:grpSp>
        <p:cxnSp>
          <p:nvCxnSpPr>
            <p:cNvPr id="64541" name="AutoShape 26">
              <a:extLst>
                <a:ext uri="{FF2B5EF4-FFF2-40B4-BE49-F238E27FC236}">
                  <a16:creationId xmlns="" xmlns:a16="http://schemas.microsoft.com/office/drawing/2014/main" id="{7CE78301-E427-2A9A-4057-013265CB47FE}"/>
                </a:ext>
              </a:extLst>
            </p:cNvPr>
            <p:cNvCxnSpPr>
              <a:cxnSpLocks noChangeShapeType="1"/>
              <a:stCxn id="64543" idx="0"/>
              <a:endCxn id="64542" idx="2"/>
            </p:cNvCxnSpPr>
            <p:nvPr/>
          </p:nvCxnSpPr>
          <p:spPr bwMode="auto">
            <a:xfrm flipV="1">
              <a:off x="7104885" y="2332801"/>
              <a:ext cx="506181" cy="486910"/>
            </a:xfrm>
            <a:prstGeom prst="straightConnector1">
              <a:avLst/>
            </a:prstGeom>
            <a:noFill/>
            <a:ln w="38100">
              <a:solidFill>
                <a:srgbClr val="C00000"/>
              </a:solidFill>
              <a:miter lim="800000"/>
              <a:headEnd/>
              <a:tailEnd type="triangle" w="med" len="med"/>
            </a:ln>
            <a:extLst>
              <a:ext uri="{909E8E84-426E-40DD-AFC4-6F175D3DCCD1}">
                <a14:hiddenFill xmlns:a14="http://schemas.microsoft.com/office/drawing/2010/main">
                  <a:noFill/>
                </a14:hiddenFill>
              </a:ext>
            </a:extLst>
          </p:spPr>
        </p:cxnSp>
      </p:grpSp>
      <p:cxnSp>
        <p:nvCxnSpPr>
          <p:cNvPr id="43" name="AutoShape 7">
            <a:extLst>
              <a:ext uri="{FF2B5EF4-FFF2-40B4-BE49-F238E27FC236}">
                <a16:creationId xmlns="" xmlns:a16="http://schemas.microsoft.com/office/drawing/2014/main" id="{826921ED-2F7C-4B2E-1E26-6AA4C0E0A27B}"/>
              </a:ext>
            </a:extLst>
          </p:cNvPr>
          <p:cNvCxnSpPr>
            <a:cxnSpLocks noChangeShapeType="1"/>
          </p:cNvCxnSpPr>
          <p:nvPr/>
        </p:nvCxnSpPr>
        <p:spPr bwMode="auto">
          <a:xfrm flipH="1">
            <a:off x="3442222" y="1953401"/>
            <a:ext cx="176212" cy="341313"/>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grpSp>
        <p:nvGrpSpPr>
          <p:cNvPr id="37" name="群組 36">
            <a:extLst>
              <a:ext uri="{FF2B5EF4-FFF2-40B4-BE49-F238E27FC236}">
                <a16:creationId xmlns="" xmlns:a16="http://schemas.microsoft.com/office/drawing/2014/main" id="{0F0DD1EF-A449-F092-FE1E-99E0BEEE2355}"/>
              </a:ext>
            </a:extLst>
          </p:cNvPr>
          <p:cNvGrpSpPr>
            <a:grpSpLocks/>
          </p:cNvGrpSpPr>
          <p:nvPr/>
        </p:nvGrpSpPr>
        <p:grpSpPr bwMode="auto">
          <a:xfrm>
            <a:off x="3723234" y="2218335"/>
            <a:ext cx="5157788" cy="1867870"/>
            <a:chOff x="1623843" y="2270732"/>
            <a:chExt cx="5157900" cy="1868569"/>
          </a:xfrm>
        </p:grpSpPr>
        <p:sp>
          <p:nvSpPr>
            <p:cNvPr id="64529" name="Text Box 9">
              <a:extLst>
                <a:ext uri="{FF2B5EF4-FFF2-40B4-BE49-F238E27FC236}">
                  <a16:creationId xmlns="" xmlns:a16="http://schemas.microsoft.com/office/drawing/2014/main" id="{C3DC0FE1-CAB1-B8BB-AC18-1466409953B5}"/>
                </a:ext>
              </a:extLst>
            </p:cNvPr>
            <p:cNvSpPr txBox="1">
              <a:spLocks noChangeArrowheads="1"/>
            </p:cNvSpPr>
            <p:nvPr/>
          </p:nvSpPr>
          <p:spPr bwMode="auto">
            <a:xfrm>
              <a:off x="1623843" y="3123638"/>
              <a:ext cx="3416322" cy="1015663"/>
            </a:xfrm>
            <a:prstGeom prst="rect">
              <a:avLst/>
            </a:prstGeom>
            <a:solidFill>
              <a:schemeClr val="bg1"/>
            </a:solidFill>
            <a:ln w="38100">
              <a:solidFill>
                <a:srgbClr val="FFC000"/>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 typeface="Arial" panose="020B0604020202020204" pitchFamily="34" charset="0"/>
                <a:buNone/>
              </a:pPr>
              <a:r>
                <a:rPr lang="zh-TW" altLang="en-US" sz="2000">
                  <a:latin typeface="微軟正黑體" panose="020B0604030504040204" pitchFamily="34" charset="-120"/>
                  <a:ea typeface="微軟正黑體" panose="020B0604030504040204" pitchFamily="34" charset="-120"/>
                </a:rPr>
                <a:t>所有 </a:t>
              </a:r>
              <a:r>
                <a:rPr lang="en-US" altLang="zh-TW" sz="2000" b="1">
                  <a:latin typeface="微軟正黑體" panose="020B0604030504040204" pitchFamily="34" charset="-120"/>
                  <a:ea typeface="微軟正黑體" panose="020B0604030504040204" pitchFamily="34" charset="-120"/>
                </a:rPr>
                <a:t>ProQuest</a:t>
              </a:r>
              <a:r>
                <a:rPr lang="zh-TW" altLang="en-US" sz="2000" b="1">
                  <a:latin typeface="微軟正黑體" panose="020B0604030504040204" pitchFamily="34" charset="-120"/>
                  <a:ea typeface="微軟正黑體" panose="020B0604030504040204" pitchFamily="34" charset="-120"/>
                </a:rPr>
                <a:t>平台使用者</a:t>
              </a:r>
              <a:r>
                <a:rPr lang="zh-TW" altLang="en-US" sz="2000">
                  <a:latin typeface="微軟正黑體" panose="020B0604030504040204" pitchFamily="34" charset="-120"/>
                  <a:ea typeface="微軟正黑體" panose="020B0604030504040204" pitchFamily="34" charset="-120"/>
                </a:rPr>
                <a:t>都能看見 </a:t>
              </a:r>
              <a:r>
                <a:rPr lang="en-US" altLang="zh-TW" sz="2000">
                  <a:latin typeface="微軟正黑體" panose="020B0604030504040204" pitchFamily="34" charset="-120"/>
                  <a:ea typeface="微軟正黑體" panose="020B0604030504040204" pitchFamily="34" charset="-120"/>
                </a:rPr>
                <a:t>Journal Citation Indicator</a:t>
              </a:r>
              <a:endParaRPr lang="zh-TW" altLang="en-US" sz="2000">
                <a:latin typeface="微軟正黑體" panose="020B0604030504040204" pitchFamily="34" charset="-120"/>
                <a:ea typeface="微軟正黑體" panose="020B0604030504040204" pitchFamily="34" charset="-120"/>
              </a:endParaRPr>
            </a:p>
          </p:txBody>
        </p:sp>
        <p:sp>
          <p:nvSpPr>
            <p:cNvPr id="64530" name="Rectangle 5">
              <a:extLst>
                <a:ext uri="{FF2B5EF4-FFF2-40B4-BE49-F238E27FC236}">
                  <a16:creationId xmlns="" xmlns:a16="http://schemas.microsoft.com/office/drawing/2014/main" id="{22646E41-75FA-2AAE-DE07-CFB61E6D5D3E}"/>
                </a:ext>
              </a:extLst>
            </p:cNvPr>
            <p:cNvSpPr>
              <a:spLocks noChangeArrowheads="1"/>
            </p:cNvSpPr>
            <p:nvPr/>
          </p:nvSpPr>
          <p:spPr bwMode="auto">
            <a:xfrm>
              <a:off x="6019547" y="2270732"/>
              <a:ext cx="762196" cy="30401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zh-TW">
                <a:solidFill>
                  <a:srgbClr val="CC092F"/>
                </a:solidFill>
                <a:latin typeface="微軟正黑體" panose="020B0604030504040204" pitchFamily="34" charset="-120"/>
                <a:ea typeface="微軟正黑體" panose="020B0604030504040204" pitchFamily="34" charset="-120"/>
              </a:endParaRPr>
            </a:p>
          </p:txBody>
        </p:sp>
        <p:cxnSp>
          <p:nvCxnSpPr>
            <p:cNvPr id="64531" name="AutoShape 16">
              <a:extLst>
                <a:ext uri="{FF2B5EF4-FFF2-40B4-BE49-F238E27FC236}">
                  <a16:creationId xmlns="" xmlns:a16="http://schemas.microsoft.com/office/drawing/2014/main" id="{9CE942BF-53BB-B3CC-B914-AD0C9033A1EF}"/>
                </a:ext>
              </a:extLst>
            </p:cNvPr>
            <p:cNvCxnSpPr>
              <a:cxnSpLocks noChangeShapeType="1"/>
              <a:stCxn id="64529" idx="0"/>
              <a:endCxn id="64530" idx="1"/>
            </p:cNvCxnSpPr>
            <p:nvPr/>
          </p:nvCxnSpPr>
          <p:spPr bwMode="auto">
            <a:xfrm rot="5400000" flipH="1" flipV="1">
              <a:off x="4325325" y="1429417"/>
              <a:ext cx="700901" cy="2687543"/>
            </a:xfrm>
            <a:prstGeom prst="bentConnector2">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cxnSp>
      </p:grpSp>
      <p:grpSp>
        <p:nvGrpSpPr>
          <p:cNvPr id="45" name="群組 40">
            <a:extLst>
              <a:ext uri="{FF2B5EF4-FFF2-40B4-BE49-F238E27FC236}">
                <a16:creationId xmlns="" xmlns:a16="http://schemas.microsoft.com/office/drawing/2014/main" id="{EC73D074-89CB-72D9-97C4-8BD5EABE8542}"/>
              </a:ext>
            </a:extLst>
          </p:cNvPr>
          <p:cNvGrpSpPr>
            <a:grpSpLocks/>
          </p:cNvGrpSpPr>
          <p:nvPr/>
        </p:nvGrpSpPr>
        <p:grpSpPr bwMode="auto">
          <a:xfrm>
            <a:off x="3405839" y="2218335"/>
            <a:ext cx="4548188" cy="1403350"/>
            <a:chOff x="-1927518" y="5959778"/>
            <a:chExt cx="2674188" cy="1402680"/>
          </a:xfrm>
        </p:grpSpPr>
        <p:sp>
          <p:nvSpPr>
            <p:cNvPr id="64526" name="Text Box 9">
              <a:extLst>
                <a:ext uri="{FF2B5EF4-FFF2-40B4-BE49-F238E27FC236}">
                  <a16:creationId xmlns="" xmlns:a16="http://schemas.microsoft.com/office/drawing/2014/main" id="{E17E3489-16E5-A7DA-5340-5FEA08E81809}"/>
                </a:ext>
              </a:extLst>
            </p:cNvPr>
            <p:cNvSpPr txBox="1">
              <a:spLocks noChangeArrowheads="1"/>
            </p:cNvSpPr>
            <p:nvPr/>
          </p:nvSpPr>
          <p:spPr bwMode="auto">
            <a:xfrm>
              <a:off x="-1927518" y="6346795"/>
              <a:ext cx="2009029" cy="1015663"/>
            </a:xfrm>
            <a:prstGeom prst="rect">
              <a:avLst/>
            </a:prstGeom>
            <a:solidFill>
              <a:schemeClr val="bg1"/>
            </a:solidFill>
            <a:ln w="38100">
              <a:solidFill>
                <a:srgbClr val="0070C0"/>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000" dirty="0">
                  <a:latin typeface="微軟正黑體" panose="020B0604030504040204" pitchFamily="34" charset="-120"/>
                  <a:ea typeface="微軟正黑體" panose="020B0604030504040204" pitchFamily="34" charset="-120"/>
                </a:rPr>
                <a:t>只有 </a:t>
              </a:r>
              <a:r>
                <a:rPr lang="en-US" altLang="zh-TW" sz="2000" b="1" dirty="0">
                  <a:latin typeface="微軟正黑體" panose="020B0604030504040204" pitchFamily="34" charset="-120"/>
                  <a:ea typeface="微軟正黑體" panose="020B0604030504040204" pitchFamily="34" charset="-120"/>
                </a:rPr>
                <a:t>Web of Science </a:t>
              </a:r>
              <a:r>
                <a:rPr lang="zh-TW" altLang="en-US" sz="2000" b="1" dirty="0">
                  <a:latin typeface="微軟正黑體" panose="020B0604030504040204" pitchFamily="34" charset="-120"/>
                  <a:ea typeface="微軟正黑體" panose="020B0604030504040204" pitchFamily="34" charset="-120"/>
                </a:rPr>
                <a:t>和 </a:t>
              </a:r>
              <a:r>
                <a:rPr lang="en-US" altLang="zh-TW" sz="2000" b="1" dirty="0">
                  <a:latin typeface="微軟正黑體" panose="020B0604030504040204" pitchFamily="34" charset="-120"/>
                  <a:ea typeface="微軟正黑體" panose="020B0604030504040204" pitchFamily="34" charset="-120"/>
                </a:rPr>
                <a:t>ProQuest</a:t>
              </a:r>
              <a:r>
                <a:rPr lang="zh-TW" altLang="en-US" sz="2000" dirty="0">
                  <a:latin typeface="微軟正黑體" panose="020B0604030504040204" pitchFamily="34" charset="-120"/>
                  <a:ea typeface="微軟正黑體" panose="020B0604030504040204" pitchFamily="34" charset="-120"/>
                </a:rPr>
                <a:t>平台客戶才能看見 </a:t>
              </a:r>
              <a:r>
                <a:rPr lang="en-US" altLang="zh-TW" sz="2000" dirty="0">
                  <a:latin typeface="微軟正黑體" panose="020B0604030504040204" pitchFamily="34" charset="-120"/>
                  <a:ea typeface="微軟正黑體" panose="020B0604030504040204" pitchFamily="34" charset="-120"/>
                </a:rPr>
                <a:t>Journal Impact Factor</a:t>
              </a:r>
            </a:p>
          </p:txBody>
        </p:sp>
        <p:sp>
          <p:nvSpPr>
            <p:cNvPr id="64527" name="Rectangle 5">
              <a:extLst>
                <a:ext uri="{FF2B5EF4-FFF2-40B4-BE49-F238E27FC236}">
                  <a16:creationId xmlns="" xmlns:a16="http://schemas.microsoft.com/office/drawing/2014/main" id="{CC5147D0-659D-748A-9D2C-1B6520CF964F}"/>
                </a:ext>
              </a:extLst>
            </p:cNvPr>
            <p:cNvSpPr>
              <a:spLocks noChangeArrowheads="1"/>
            </p:cNvSpPr>
            <p:nvPr/>
          </p:nvSpPr>
          <p:spPr bwMode="auto">
            <a:xfrm>
              <a:off x="228403" y="5959778"/>
              <a:ext cx="518267" cy="303751"/>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lang="zh-TW" altLang="zh-TW" dirty="0">
                <a:solidFill>
                  <a:srgbClr val="CC092F"/>
                </a:solidFill>
                <a:latin typeface="微軟正黑體" panose="020B0604030504040204" pitchFamily="34" charset="-120"/>
                <a:ea typeface="微軟正黑體" panose="020B0604030504040204" pitchFamily="34" charset="-120"/>
              </a:endParaRPr>
            </a:p>
          </p:txBody>
        </p:sp>
        <p:cxnSp>
          <p:nvCxnSpPr>
            <p:cNvPr id="64528" name="AutoShape 16">
              <a:extLst>
                <a:ext uri="{FF2B5EF4-FFF2-40B4-BE49-F238E27FC236}">
                  <a16:creationId xmlns="" xmlns:a16="http://schemas.microsoft.com/office/drawing/2014/main" id="{CD23985D-5490-0519-42FC-BAA4CD2CA7EE}"/>
                </a:ext>
              </a:extLst>
            </p:cNvPr>
            <p:cNvCxnSpPr>
              <a:cxnSpLocks noChangeShapeType="1"/>
              <a:stCxn id="64526" idx="0"/>
              <a:endCxn id="64527" idx="1"/>
            </p:cNvCxnSpPr>
            <p:nvPr/>
          </p:nvCxnSpPr>
          <p:spPr bwMode="auto">
            <a:xfrm rot="5400000" flipH="1" flipV="1">
              <a:off x="-464871" y="5653522"/>
              <a:ext cx="235142" cy="1151406"/>
            </a:xfrm>
            <a:prstGeom prst="bentConnector2">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cxnSp>
      </p:grpSp>
      <p:sp>
        <p:nvSpPr>
          <p:cNvPr id="8" name="標題 1">
            <a:extLst>
              <a:ext uri="{FF2B5EF4-FFF2-40B4-BE49-F238E27FC236}">
                <a16:creationId xmlns="" xmlns:a16="http://schemas.microsoft.com/office/drawing/2014/main" id="{40CA88CF-7DB3-C6BC-A84E-EF21AA7F370B}"/>
              </a:ext>
            </a:extLst>
          </p:cNvPr>
          <p:cNvSpPr txBox="1">
            <a:spLocks noChangeArrowheads="1"/>
          </p:cNvSpPr>
          <p:nvPr/>
        </p:nvSpPr>
        <p:spPr bwMode="auto">
          <a:xfrm>
            <a:off x="397026" y="0"/>
            <a:ext cx="387017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lang="zh-TW" altLang="en-US" dirty="0">
                <a:solidFill>
                  <a:srgbClr val="C00000"/>
                </a:solidFill>
                <a:latin typeface="微軟正黑體" panose="020B0604030504040204" pitchFamily="34" charset="-120"/>
                <a:ea typeface="微軟正黑體" panose="020B0604030504040204" pitchFamily="34" charset="-120"/>
              </a:rPr>
              <a:t>出版物檢索結果</a:t>
            </a:r>
            <a:endParaRPr kumimoji="0" lang="zh-TW" altLang="en-US" kern="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2746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30"/>
                                        </p:tgtEl>
                                        <p:attrNameLst>
                                          <p:attrName>style.visibility</p:attrName>
                                        </p:attrNameLst>
                                      </p:cBhvr>
                                      <p:to>
                                        <p:strVal val="hidden"/>
                                      </p:to>
                                    </p:set>
                                  </p:childTnLst>
                                </p:cTn>
                              </p:par>
                            </p:childTnLst>
                          </p:cTn>
                        </p:par>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03739F6-FA69-7D28-2DF4-360C540CD318}"/>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kern="0" dirty="0">
                <a:solidFill>
                  <a:schemeClr val="accent1"/>
                </a:solidFill>
                <a:latin typeface="微軟正黑體" panose="020B0604030504040204" pitchFamily="34" charset="-120"/>
                <a:ea typeface="微軟正黑體" panose="020B0604030504040204" pitchFamily="34" charset="-120"/>
              </a:rPr>
              <a:t>檢索結果</a:t>
            </a:r>
            <a:endParaRPr kumimoji="0" lang="zh-TW" altLang="en-US" kern="0" dirty="0">
              <a:solidFill>
                <a:schemeClr val="accent2"/>
              </a:solidFill>
              <a:latin typeface="微軟正黑體" panose="020B0604030504040204" pitchFamily="34" charset="-120"/>
              <a:ea typeface="微軟正黑體" panose="020B0604030504040204" pitchFamily="34" charset="-120"/>
            </a:endParaRPr>
          </a:p>
        </p:txBody>
      </p:sp>
      <p:pic>
        <p:nvPicPr>
          <p:cNvPr id="55298" name="圖片 4">
            <a:extLst>
              <a:ext uri="{FF2B5EF4-FFF2-40B4-BE49-F238E27FC236}">
                <a16:creationId xmlns="" xmlns:a16="http://schemas.microsoft.com/office/drawing/2014/main" id="{1131B131-7F0F-97E1-6776-B53E9DDF7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52789" y="1083336"/>
            <a:ext cx="11486422" cy="52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7">
            <a:extLst>
              <a:ext uri="{FF2B5EF4-FFF2-40B4-BE49-F238E27FC236}">
                <a16:creationId xmlns="" xmlns:a16="http://schemas.microsoft.com/office/drawing/2014/main" id="{60DDC90F-558A-E9D9-B97E-8F444073245D}"/>
              </a:ext>
            </a:extLst>
          </p:cNvPr>
          <p:cNvGrpSpPr>
            <a:grpSpLocks/>
          </p:cNvGrpSpPr>
          <p:nvPr/>
        </p:nvGrpSpPr>
        <p:grpSpPr bwMode="auto">
          <a:xfrm>
            <a:off x="3166270" y="3466363"/>
            <a:ext cx="6069806" cy="1693037"/>
            <a:chOff x="1508922" y="2387601"/>
            <a:chExt cx="6069805" cy="1692276"/>
          </a:xfrm>
        </p:grpSpPr>
        <p:sp>
          <p:nvSpPr>
            <p:cNvPr id="25" name="Rectangle 24">
              <a:extLst>
                <a:ext uri="{FF2B5EF4-FFF2-40B4-BE49-F238E27FC236}">
                  <a16:creationId xmlns="" xmlns:a16="http://schemas.microsoft.com/office/drawing/2014/main" id="{AE739F0F-76AE-AEF4-7D9A-CEF3E58F4F4F}"/>
                </a:ext>
              </a:extLst>
            </p:cNvPr>
            <p:cNvSpPr/>
            <p:nvPr/>
          </p:nvSpPr>
          <p:spPr bwMode="auto">
            <a:xfrm>
              <a:off x="1508922" y="2503153"/>
              <a:ext cx="2754314" cy="415359"/>
            </a:xfrm>
            <a:prstGeom prst="rect">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kumimoji="0" lang="zh-TW" altLang="zh-TW">
                <a:latin typeface="微軟正黑體" pitchFamily="34" charset="-120"/>
                <a:ea typeface="微軟正黑體" pitchFamily="34" charset="-120"/>
              </a:endParaRPr>
            </a:p>
          </p:txBody>
        </p:sp>
        <p:grpSp>
          <p:nvGrpSpPr>
            <p:cNvPr id="55326" name="Group 10">
              <a:extLst>
                <a:ext uri="{FF2B5EF4-FFF2-40B4-BE49-F238E27FC236}">
                  <a16:creationId xmlns="" xmlns:a16="http://schemas.microsoft.com/office/drawing/2014/main" id="{2D38DBEB-FBB6-DBC5-E97B-DE8ED9442387}"/>
                </a:ext>
              </a:extLst>
            </p:cNvPr>
            <p:cNvGrpSpPr>
              <a:grpSpLocks/>
            </p:cNvGrpSpPr>
            <p:nvPr/>
          </p:nvGrpSpPr>
          <p:grpSpPr bwMode="auto">
            <a:xfrm>
              <a:off x="2886076" y="2387601"/>
              <a:ext cx="4692651" cy="1692276"/>
              <a:chOff x="1835" y="1410"/>
              <a:chExt cx="2956" cy="1066"/>
            </a:xfrm>
          </p:grpSpPr>
          <p:sp>
            <p:nvSpPr>
              <p:cNvPr id="41" name="Rectangle 5">
                <a:extLst>
                  <a:ext uri="{FF2B5EF4-FFF2-40B4-BE49-F238E27FC236}">
                    <a16:creationId xmlns="" xmlns:a16="http://schemas.microsoft.com/office/drawing/2014/main" id="{5584F5EF-0DCF-C155-EF58-1B20E51CD161}"/>
                  </a:ext>
                </a:extLst>
              </p:cNvPr>
              <p:cNvSpPr>
                <a:spLocks noChangeArrowheads="1"/>
              </p:cNvSpPr>
              <p:nvPr/>
            </p:nvSpPr>
            <p:spPr bwMode="auto">
              <a:xfrm>
                <a:off x="3364" y="1410"/>
                <a:ext cx="1427" cy="1066"/>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b="1" dirty="0">
                    <a:latin typeface="微軟正黑體" pitchFamily="34" charset="-120"/>
                    <a:ea typeface="微軟正黑體" pitchFamily="34" charset="-120"/>
                  </a:rPr>
                  <a:t>標明關鍵字</a:t>
                </a:r>
              </a:p>
              <a:p>
                <a:pPr eaLnBrk="1" hangingPunct="1">
                  <a:defRPr/>
                </a:pPr>
                <a:r>
                  <a:rPr kumimoji="0" lang="zh-TW" altLang="en-US" sz="2000" dirty="0">
                    <a:latin typeface="微軟正黑體" pitchFamily="34" charset="-120"/>
                    <a:ea typeface="微軟正黑體" pitchFamily="34" charset="-120"/>
                  </a:rPr>
                  <a:t>檢索結果呈現部份內容，並標明關鍵字，方便讀者篩選檢索結果</a:t>
                </a:r>
                <a:endParaRPr kumimoji="0" lang="en-US" altLang="zh-TW" sz="2000" dirty="0">
                  <a:latin typeface="微軟正黑體" pitchFamily="34" charset="-120"/>
                  <a:ea typeface="微軟正黑體" pitchFamily="34" charset="-120"/>
                </a:endParaRPr>
              </a:p>
            </p:txBody>
          </p:sp>
          <p:cxnSp>
            <p:nvCxnSpPr>
              <p:cNvPr id="55328" name="AutoShape 9">
                <a:extLst>
                  <a:ext uri="{FF2B5EF4-FFF2-40B4-BE49-F238E27FC236}">
                    <a16:creationId xmlns="" xmlns:a16="http://schemas.microsoft.com/office/drawing/2014/main" id="{644489B8-E5C1-9CD5-5DB9-FF700765C587}"/>
                  </a:ext>
                </a:extLst>
              </p:cNvPr>
              <p:cNvCxnSpPr>
                <a:cxnSpLocks noChangeShapeType="1"/>
                <a:stCxn id="41" idx="1"/>
                <a:endCxn id="25" idx="2"/>
              </p:cNvCxnSpPr>
              <p:nvPr/>
            </p:nvCxnSpPr>
            <p:spPr bwMode="auto">
              <a:xfrm rot="10800000">
                <a:off x="1835" y="1744"/>
                <a:ext cx="1529" cy="199"/>
              </a:xfrm>
              <a:prstGeom prst="bentConnector2">
                <a:avLst/>
              </a:prstGeom>
              <a:noFill/>
              <a:ln w="28575">
                <a:solidFill>
                  <a:schemeClr val="accent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6" name="Rectangle 35">
            <a:extLst>
              <a:ext uri="{FF2B5EF4-FFF2-40B4-BE49-F238E27FC236}">
                <a16:creationId xmlns="" xmlns:a16="http://schemas.microsoft.com/office/drawing/2014/main" id="{CA518841-940B-C504-E06D-018697152920}"/>
              </a:ext>
            </a:extLst>
          </p:cNvPr>
          <p:cNvSpPr/>
          <p:nvPr/>
        </p:nvSpPr>
        <p:spPr bwMode="auto">
          <a:xfrm>
            <a:off x="447512" y="4700076"/>
            <a:ext cx="1293813" cy="1350963"/>
          </a:xfrm>
          <a:prstGeom prst="rect">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kumimoji="0" lang="zh-TW" altLang="zh-TW">
              <a:latin typeface="微軟正黑體" pitchFamily="34" charset="-120"/>
              <a:ea typeface="微軟正黑體" pitchFamily="34" charset="-120"/>
            </a:endParaRPr>
          </a:p>
        </p:txBody>
      </p:sp>
      <p:sp>
        <p:nvSpPr>
          <p:cNvPr id="55314" name="Line 17">
            <a:extLst>
              <a:ext uri="{FF2B5EF4-FFF2-40B4-BE49-F238E27FC236}">
                <a16:creationId xmlns="" xmlns:a16="http://schemas.microsoft.com/office/drawing/2014/main" id="{58E82A41-0197-BBD9-40A7-AD88CFC9F3F4}"/>
              </a:ext>
            </a:extLst>
          </p:cNvPr>
          <p:cNvSpPr>
            <a:spLocks noChangeShapeType="1"/>
          </p:cNvSpPr>
          <p:nvPr/>
        </p:nvSpPr>
        <p:spPr bwMode="auto">
          <a:xfrm flipH="1" flipV="1">
            <a:off x="1798907" y="5400309"/>
            <a:ext cx="507729"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8" name="Rectangle 5">
            <a:extLst>
              <a:ext uri="{FF2B5EF4-FFF2-40B4-BE49-F238E27FC236}">
                <a16:creationId xmlns="" xmlns:a16="http://schemas.microsoft.com/office/drawing/2014/main" id="{92A9E60D-43B9-72F0-41BC-5D73F9ADFF6C}"/>
              </a:ext>
            </a:extLst>
          </p:cNvPr>
          <p:cNvSpPr>
            <a:spLocks noChangeArrowheads="1"/>
          </p:cNvSpPr>
          <p:nvPr/>
        </p:nvSpPr>
        <p:spPr bwMode="auto">
          <a:xfrm>
            <a:off x="2306637" y="4852552"/>
            <a:ext cx="3835400" cy="135096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buClr>
                <a:srgbClr val="FFC000"/>
              </a:buClr>
              <a:defRPr/>
            </a:pPr>
            <a:r>
              <a:rPr kumimoji="0" lang="zh-TW" altLang="en-US" sz="2000" dirty="0">
                <a:latin typeface="微軟正黑體" pitchFamily="34" charset="-120"/>
                <a:ea typeface="微軟正黑體" pitchFamily="34" charset="-120"/>
              </a:rPr>
              <a:t>強大的檢索結果分類功能，由不同角度為讀者進行分類以達到縮小結果範圍，可輕易透過不同的分類來篩選檢索結果。</a:t>
            </a:r>
          </a:p>
        </p:txBody>
      </p:sp>
      <p:grpSp>
        <p:nvGrpSpPr>
          <p:cNvPr id="39" name="群組 38">
            <a:extLst>
              <a:ext uri="{FF2B5EF4-FFF2-40B4-BE49-F238E27FC236}">
                <a16:creationId xmlns="" xmlns:a16="http://schemas.microsoft.com/office/drawing/2014/main" id="{182B5B80-9ADD-9BCD-A14A-7A19C06B026C}"/>
              </a:ext>
            </a:extLst>
          </p:cNvPr>
          <p:cNvGrpSpPr>
            <a:grpSpLocks/>
          </p:cNvGrpSpPr>
          <p:nvPr/>
        </p:nvGrpSpPr>
        <p:grpSpPr bwMode="auto">
          <a:xfrm>
            <a:off x="426464" y="3753684"/>
            <a:ext cx="5715573" cy="814848"/>
            <a:chOff x="-275834" y="5105400"/>
            <a:chExt cx="5714979" cy="814473"/>
          </a:xfrm>
        </p:grpSpPr>
        <p:sp>
          <p:nvSpPr>
            <p:cNvPr id="40" name="Rectangle 35">
              <a:extLst>
                <a:ext uri="{FF2B5EF4-FFF2-40B4-BE49-F238E27FC236}">
                  <a16:creationId xmlns="" xmlns:a16="http://schemas.microsoft.com/office/drawing/2014/main" id="{08B57DB1-82F8-C79A-78D6-65D24DD81E77}"/>
                </a:ext>
              </a:extLst>
            </p:cNvPr>
            <p:cNvSpPr/>
            <p:nvPr/>
          </p:nvSpPr>
          <p:spPr bwMode="auto">
            <a:xfrm>
              <a:off x="-275834" y="5105400"/>
              <a:ext cx="1314724" cy="814473"/>
            </a:xfrm>
            <a:prstGeom prst="rect">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kumimoji="0" lang="zh-TW" altLang="zh-TW" dirty="0">
                <a:latin typeface="微軟正黑體" pitchFamily="34" charset="-120"/>
                <a:ea typeface="微軟正黑體" pitchFamily="34" charset="-120"/>
              </a:endParaRPr>
            </a:p>
          </p:txBody>
        </p:sp>
        <p:sp>
          <p:nvSpPr>
            <p:cNvPr id="55323" name="Line 17">
              <a:extLst>
                <a:ext uri="{FF2B5EF4-FFF2-40B4-BE49-F238E27FC236}">
                  <a16:creationId xmlns="" xmlns:a16="http://schemas.microsoft.com/office/drawing/2014/main" id="{A29FBB1B-93C6-3A78-3CD3-50113596359C}"/>
                </a:ext>
              </a:extLst>
            </p:cNvPr>
            <p:cNvSpPr>
              <a:spLocks noChangeShapeType="1"/>
            </p:cNvSpPr>
            <p:nvPr/>
          </p:nvSpPr>
          <p:spPr bwMode="auto">
            <a:xfrm flipH="1" flipV="1">
              <a:off x="1131302" y="5506385"/>
              <a:ext cx="662945"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3" name="Rectangle 5">
              <a:extLst>
                <a:ext uri="{FF2B5EF4-FFF2-40B4-BE49-F238E27FC236}">
                  <a16:creationId xmlns="" xmlns:a16="http://schemas.microsoft.com/office/drawing/2014/main" id="{AB9BF7EB-0562-4D32-18A0-C683E18F318C}"/>
                </a:ext>
              </a:extLst>
            </p:cNvPr>
            <p:cNvSpPr>
              <a:spLocks noChangeArrowheads="1"/>
            </p:cNvSpPr>
            <p:nvPr/>
          </p:nvSpPr>
          <p:spPr bwMode="auto">
            <a:xfrm>
              <a:off x="1604143" y="5134160"/>
              <a:ext cx="3835002" cy="707561"/>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buClr>
                  <a:srgbClr val="FFC000"/>
                </a:buClr>
                <a:defRPr/>
              </a:pPr>
              <a:r>
                <a:rPr kumimoji="0" lang="zh-TW" altLang="en-US" sz="2000" dirty="0">
                  <a:latin typeface="微軟正黑體" pitchFamily="34" charset="-120"/>
                  <a:ea typeface="微軟正黑體" pitchFamily="34" charset="-120"/>
                </a:rPr>
                <a:t>讀者可自訂檢索日期範圍不同的年代，檢視相應之檢索結果。</a:t>
              </a:r>
            </a:p>
          </p:txBody>
        </p:sp>
      </p:grpSp>
      <p:grpSp>
        <p:nvGrpSpPr>
          <p:cNvPr id="44" name="群組 43">
            <a:extLst>
              <a:ext uri="{FF2B5EF4-FFF2-40B4-BE49-F238E27FC236}">
                <a16:creationId xmlns="" xmlns:a16="http://schemas.microsoft.com/office/drawing/2014/main" id="{25200AB0-6507-4377-5366-E8422F441DD3}"/>
              </a:ext>
            </a:extLst>
          </p:cNvPr>
          <p:cNvGrpSpPr>
            <a:grpSpLocks/>
          </p:cNvGrpSpPr>
          <p:nvPr/>
        </p:nvGrpSpPr>
        <p:grpSpPr bwMode="auto">
          <a:xfrm>
            <a:off x="10222753" y="2059311"/>
            <a:ext cx="1514403" cy="251510"/>
            <a:chOff x="2721127" y="545789"/>
            <a:chExt cx="2080238" cy="338748"/>
          </a:xfrm>
        </p:grpSpPr>
        <p:sp>
          <p:nvSpPr>
            <p:cNvPr id="45" name="Rectangle 35">
              <a:extLst>
                <a:ext uri="{FF2B5EF4-FFF2-40B4-BE49-F238E27FC236}">
                  <a16:creationId xmlns="" xmlns:a16="http://schemas.microsoft.com/office/drawing/2014/main" id="{147D4305-F40D-5C58-D73A-198EFA0B118F}"/>
                </a:ext>
              </a:extLst>
            </p:cNvPr>
            <p:cNvSpPr/>
            <p:nvPr/>
          </p:nvSpPr>
          <p:spPr bwMode="auto">
            <a:xfrm>
              <a:off x="3763476" y="545789"/>
              <a:ext cx="1037889" cy="338748"/>
            </a:xfrm>
            <a:prstGeom prst="rect">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kumimoji="0" lang="zh-TW" altLang="zh-TW">
                <a:latin typeface="微軟正黑體" pitchFamily="34" charset="-120"/>
                <a:ea typeface="微軟正黑體" pitchFamily="34" charset="-120"/>
              </a:endParaRPr>
            </a:p>
          </p:txBody>
        </p:sp>
        <p:sp>
          <p:nvSpPr>
            <p:cNvPr id="55321" name="Line 17">
              <a:extLst>
                <a:ext uri="{FF2B5EF4-FFF2-40B4-BE49-F238E27FC236}">
                  <a16:creationId xmlns="" xmlns:a16="http://schemas.microsoft.com/office/drawing/2014/main" id="{3F65E33F-0DE3-77FE-8B1C-43B3C8941622}"/>
                </a:ext>
              </a:extLst>
            </p:cNvPr>
            <p:cNvSpPr>
              <a:spLocks noChangeShapeType="1"/>
            </p:cNvSpPr>
            <p:nvPr/>
          </p:nvSpPr>
          <p:spPr bwMode="auto">
            <a:xfrm flipV="1">
              <a:off x="2721127" y="680662"/>
              <a:ext cx="1041638" cy="15498"/>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42" name="Rectangle 5">
            <a:extLst>
              <a:ext uri="{FF2B5EF4-FFF2-40B4-BE49-F238E27FC236}">
                <a16:creationId xmlns="" xmlns:a16="http://schemas.microsoft.com/office/drawing/2014/main" id="{6061D18B-BF05-6183-E707-AF4121269CCA}"/>
              </a:ext>
            </a:extLst>
          </p:cNvPr>
          <p:cNvSpPr>
            <a:spLocks noChangeArrowheads="1"/>
          </p:cNvSpPr>
          <p:nvPr/>
        </p:nvSpPr>
        <p:spPr bwMode="auto">
          <a:xfrm>
            <a:off x="5003800" y="1772161"/>
            <a:ext cx="3835400" cy="10160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000" b="1" dirty="0">
                <a:latin typeface="微軟正黑體" pitchFamily="34" charset="-120"/>
                <a:ea typeface="微軟正黑體" pitchFamily="34" charset="-120"/>
              </a:rPr>
              <a:t>檢索結果輸出</a:t>
            </a:r>
            <a:endParaRPr kumimoji="0" lang="en-US" altLang="zh-TW" sz="2000" b="1" dirty="0">
              <a:latin typeface="微軟正黑體" pitchFamily="34" charset="-120"/>
              <a:ea typeface="微軟正黑體" pitchFamily="34" charset="-120"/>
            </a:endParaRPr>
          </a:p>
          <a:p>
            <a:pPr eaLnBrk="1" hangingPunct="1">
              <a:defRPr/>
            </a:pPr>
            <a:r>
              <a:rPr kumimoji="0" lang="zh-TW" altLang="en-US" sz="2000" dirty="0">
                <a:latin typeface="微軟正黑體" pitchFamily="34" charset="-120"/>
                <a:ea typeface="微軟正黑體" pitchFamily="34" charset="-120"/>
              </a:rPr>
              <a:t>提供「引用」 、 「電子郵件」 、「列印」、「儲存」等功能</a:t>
            </a:r>
            <a:endParaRPr kumimoji="0" lang="en-US" altLang="zh-TW" sz="2000" dirty="0">
              <a:latin typeface="微軟正黑體" pitchFamily="34" charset="-120"/>
              <a:ea typeface="微軟正黑體" pitchFamily="34" charset="-120"/>
            </a:endParaRPr>
          </a:p>
        </p:txBody>
      </p:sp>
      <p:grpSp>
        <p:nvGrpSpPr>
          <p:cNvPr id="9" name="群組 8">
            <a:extLst>
              <a:ext uri="{FF2B5EF4-FFF2-40B4-BE49-F238E27FC236}">
                <a16:creationId xmlns="" xmlns:a16="http://schemas.microsoft.com/office/drawing/2014/main" id="{6EB16FB4-A6BD-E6EE-B8E2-9496E6096B92}"/>
              </a:ext>
            </a:extLst>
          </p:cNvPr>
          <p:cNvGrpSpPr>
            <a:grpSpLocks/>
          </p:cNvGrpSpPr>
          <p:nvPr/>
        </p:nvGrpSpPr>
        <p:grpSpPr bwMode="auto">
          <a:xfrm>
            <a:off x="2917444" y="2323576"/>
            <a:ext cx="1740662" cy="277813"/>
            <a:chOff x="2101088" y="2209800"/>
            <a:chExt cx="1740659" cy="277812"/>
          </a:xfrm>
        </p:grpSpPr>
        <p:sp>
          <p:nvSpPr>
            <p:cNvPr id="37" name="Rectangle 35">
              <a:extLst>
                <a:ext uri="{FF2B5EF4-FFF2-40B4-BE49-F238E27FC236}">
                  <a16:creationId xmlns="" xmlns:a16="http://schemas.microsoft.com/office/drawing/2014/main" id="{EB7A8F2C-CD03-9018-6984-E70A65B17831}"/>
                </a:ext>
              </a:extLst>
            </p:cNvPr>
            <p:cNvSpPr/>
            <p:nvPr/>
          </p:nvSpPr>
          <p:spPr bwMode="auto">
            <a:xfrm>
              <a:off x="2101088" y="2209800"/>
              <a:ext cx="870711" cy="277812"/>
            </a:xfrm>
            <a:prstGeom prst="rect">
              <a:avLst/>
            </a:prstGeom>
            <a:noFill/>
            <a:ln w="38100" cap="flat" cmpd="sng" algn="ctr">
              <a:solidFill>
                <a:schemeClr val="accent1"/>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defRPr/>
              </a:pPr>
              <a:endParaRPr kumimoji="0" lang="zh-TW" altLang="zh-TW">
                <a:latin typeface="微軟正黑體" pitchFamily="34" charset="-120"/>
                <a:ea typeface="微軟正黑體" pitchFamily="34" charset="-120"/>
              </a:endParaRPr>
            </a:p>
          </p:txBody>
        </p:sp>
        <p:cxnSp>
          <p:nvCxnSpPr>
            <p:cNvPr id="55319" name="直線單箭頭接點 6">
              <a:extLst>
                <a:ext uri="{FF2B5EF4-FFF2-40B4-BE49-F238E27FC236}">
                  <a16:creationId xmlns="" xmlns:a16="http://schemas.microsoft.com/office/drawing/2014/main" id="{656C528C-E86E-01C7-E7CA-7CD32C3E128A}"/>
                </a:ext>
              </a:extLst>
            </p:cNvPr>
            <p:cNvCxnSpPr>
              <a:cxnSpLocks noChangeShapeType="1"/>
            </p:cNvCxnSpPr>
            <p:nvPr/>
          </p:nvCxnSpPr>
          <p:spPr bwMode="auto">
            <a:xfrm>
              <a:off x="2971800" y="2348706"/>
              <a:ext cx="869947" cy="0"/>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0" name="Rectangle 5">
            <a:extLst>
              <a:ext uri="{FF2B5EF4-FFF2-40B4-BE49-F238E27FC236}">
                <a16:creationId xmlns="" xmlns:a16="http://schemas.microsoft.com/office/drawing/2014/main" id="{96E24CC9-8B3B-70B3-E776-B337DAE26817}"/>
              </a:ext>
            </a:extLst>
          </p:cNvPr>
          <p:cNvSpPr>
            <a:spLocks noChangeArrowheads="1"/>
          </p:cNvSpPr>
          <p:nvPr/>
        </p:nvSpPr>
        <p:spPr bwMode="auto">
          <a:xfrm>
            <a:off x="2571750" y="2048313"/>
            <a:ext cx="3835400" cy="101441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spcBef>
                <a:spcPct val="30000"/>
              </a:spcBef>
              <a:defRPr/>
            </a:pPr>
            <a:r>
              <a:rPr kumimoji="0" lang="zh-TW" altLang="en-US" sz="2000" dirty="0">
                <a:latin typeface="微軟正黑體" pitchFamily="34" charset="-120"/>
                <a:ea typeface="微軟正黑體" pitchFamily="34" charset="-120"/>
              </a:rPr>
              <a:t>檢索結果可依「關聯性」或「日期」排序，使讀者更迅速找到所要結果。</a:t>
            </a:r>
          </a:p>
        </p:txBody>
      </p:sp>
      <p:sp>
        <p:nvSpPr>
          <p:cNvPr id="31" name="矩形 30">
            <a:extLst>
              <a:ext uri="{FF2B5EF4-FFF2-40B4-BE49-F238E27FC236}">
                <a16:creationId xmlns="" xmlns:a16="http://schemas.microsoft.com/office/drawing/2014/main" id="{7425C444-FBE3-E5A2-181A-D9051142F067}"/>
              </a:ext>
            </a:extLst>
          </p:cNvPr>
          <p:cNvSpPr>
            <a:spLocks noChangeArrowheads="1"/>
          </p:cNvSpPr>
          <p:nvPr/>
        </p:nvSpPr>
        <p:spPr bwMode="auto">
          <a:xfrm>
            <a:off x="482362" y="2357219"/>
            <a:ext cx="1648053" cy="410088"/>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71" name="Line 17">
            <a:extLst>
              <a:ext uri="{FF2B5EF4-FFF2-40B4-BE49-F238E27FC236}">
                <a16:creationId xmlns="" xmlns:a16="http://schemas.microsoft.com/office/drawing/2014/main" id="{5199FF92-0BCE-6A82-0D7F-885B4549D179}"/>
              </a:ext>
            </a:extLst>
          </p:cNvPr>
          <p:cNvSpPr>
            <a:spLocks noChangeShapeType="1"/>
          </p:cNvSpPr>
          <p:nvPr/>
        </p:nvSpPr>
        <p:spPr bwMode="auto">
          <a:xfrm flipH="1" flipV="1">
            <a:off x="2163763" y="2562263"/>
            <a:ext cx="40798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59403" name="Picture 11">
            <a:extLst>
              <a:ext uri="{FF2B5EF4-FFF2-40B4-BE49-F238E27FC236}">
                <a16:creationId xmlns="" xmlns:a16="http://schemas.microsoft.com/office/drawing/2014/main" id="{6358497F-7633-C04E-9884-CF497759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988" y="2344098"/>
            <a:ext cx="15240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tangle 5">
            <a:extLst>
              <a:ext uri="{FF2B5EF4-FFF2-40B4-BE49-F238E27FC236}">
                <a16:creationId xmlns="" xmlns:a16="http://schemas.microsoft.com/office/drawing/2014/main" id="{7D04DD1F-BF55-0F25-CC06-1EF60B0B4018}"/>
              </a:ext>
            </a:extLst>
          </p:cNvPr>
          <p:cNvSpPr>
            <a:spLocks noChangeArrowheads="1"/>
          </p:cNvSpPr>
          <p:nvPr/>
        </p:nvSpPr>
        <p:spPr bwMode="auto">
          <a:xfrm>
            <a:off x="6452778" y="1507912"/>
            <a:ext cx="3835400" cy="163195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000" b="1" dirty="0">
                <a:latin typeface="微軟正黑體" pitchFamily="34" charset="-120"/>
                <a:ea typeface="微軟正黑體" pitchFamily="34" charset="-120"/>
              </a:rPr>
              <a:t>新知通報功能</a:t>
            </a:r>
          </a:p>
          <a:p>
            <a:pPr eaLnBrk="1" hangingPunct="1">
              <a:defRPr/>
            </a:pPr>
            <a:r>
              <a:rPr kumimoji="0" lang="zh-TW" altLang="en-US" sz="2000" dirty="0">
                <a:latin typeface="微軟正黑體" pitchFamily="34" charset="-120"/>
                <a:ea typeface="微軟正黑體" pitchFamily="34" charset="-120"/>
              </a:rPr>
              <a:t>讀者可於檢索結果中，「</a:t>
            </a:r>
            <a:r>
              <a:rPr kumimoji="0" lang="zh-TW" altLang="en-US" sz="2000" dirty="0">
                <a:solidFill>
                  <a:srgbClr val="0000CC"/>
                </a:solidFill>
                <a:latin typeface="微軟正黑體" pitchFamily="34" charset="-120"/>
                <a:ea typeface="微軟正黑體" pitchFamily="34" charset="-120"/>
              </a:rPr>
              <a:t>建立新知通報」</a:t>
            </a:r>
            <a:r>
              <a:rPr kumimoji="0" lang="en-US" altLang="zh-TW" sz="2000" dirty="0">
                <a:latin typeface="微軟正黑體" pitchFamily="34" charset="-120"/>
                <a:ea typeface="微軟正黑體" pitchFamily="34" charset="-120"/>
              </a:rPr>
              <a:t>(alert)</a:t>
            </a:r>
            <a:r>
              <a:rPr kumimoji="0" lang="zh-TW" altLang="en-US" sz="2000" dirty="0">
                <a:latin typeface="微軟正黑體" pitchFamily="34" charset="-120"/>
                <a:ea typeface="微軟正黑體" pitchFamily="34" charset="-120"/>
              </a:rPr>
              <a:t>或 </a:t>
            </a:r>
            <a:r>
              <a:rPr kumimoji="0" lang="en-US" altLang="zh-TW" sz="2000" dirty="0">
                <a:solidFill>
                  <a:srgbClr val="0000CC"/>
                </a:solidFill>
                <a:latin typeface="微軟正黑體" pitchFamily="34" charset="-120"/>
                <a:ea typeface="微軟正黑體" pitchFamily="34" charset="-120"/>
              </a:rPr>
              <a:t>RSS </a:t>
            </a:r>
            <a:r>
              <a:rPr kumimoji="0" lang="zh-TW" altLang="en-US" sz="2000" dirty="0">
                <a:solidFill>
                  <a:srgbClr val="0000CC"/>
                </a:solidFill>
                <a:latin typeface="微軟正黑體" pitchFamily="34" charset="-120"/>
                <a:ea typeface="微軟正黑體" pitchFamily="34" charset="-120"/>
              </a:rPr>
              <a:t>訂閱</a:t>
            </a:r>
            <a:r>
              <a:rPr kumimoji="0" lang="zh-TW" altLang="en-US" sz="2000" dirty="0">
                <a:latin typeface="微軟正黑體" pitchFamily="34" charset="-120"/>
                <a:ea typeface="微軟正黑體" pitchFamily="34" charset="-120"/>
              </a:rPr>
              <a:t>，或利用個人化「我的檢索」功能「儲存檢索」。</a:t>
            </a:r>
            <a:endParaRPr kumimoji="0" lang="en-US" altLang="zh-TW" sz="2000" dirty="0">
              <a:latin typeface="微軟正黑體" pitchFamily="34" charset="-120"/>
              <a:ea typeface="微軟正黑體" pitchFamily="34" charset="-120"/>
            </a:endParaRPr>
          </a:p>
        </p:txBody>
      </p:sp>
      <p:sp>
        <p:nvSpPr>
          <p:cNvPr id="58" name="矩形 57">
            <a:extLst>
              <a:ext uri="{FF2B5EF4-FFF2-40B4-BE49-F238E27FC236}">
                <a16:creationId xmlns="" xmlns:a16="http://schemas.microsoft.com/office/drawing/2014/main" id="{FA7E8AAA-3104-DE69-E743-936B9285CF14}"/>
              </a:ext>
            </a:extLst>
          </p:cNvPr>
          <p:cNvSpPr>
            <a:spLocks noChangeArrowheads="1"/>
          </p:cNvSpPr>
          <p:nvPr/>
        </p:nvSpPr>
        <p:spPr bwMode="auto">
          <a:xfrm>
            <a:off x="1539108" y="1752600"/>
            <a:ext cx="9357492" cy="224184"/>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grpSp>
        <p:nvGrpSpPr>
          <p:cNvPr id="75" name="群組 74">
            <a:extLst>
              <a:ext uri="{FF2B5EF4-FFF2-40B4-BE49-F238E27FC236}">
                <a16:creationId xmlns="" xmlns:a16="http://schemas.microsoft.com/office/drawing/2014/main" id="{40DEE611-8EF3-5DFE-5F52-569A3309C35F}"/>
              </a:ext>
            </a:extLst>
          </p:cNvPr>
          <p:cNvGrpSpPr>
            <a:grpSpLocks/>
          </p:cNvGrpSpPr>
          <p:nvPr/>
        </p:nvGrpSpPr>
        <p:grpSpPr bwMode="auto">
          <a:xfrm>
            <a:off x="434727" y="1055548"/>
            <a:ext cx="1143000" cy="989012"/>
            <a:chOff x="7429500" y="-608012"/>
            <a:chExt cx="1143000" cy="989012"/>
          </a:xfrm>
        </p:grpSpPr>
        <p:sp>
          <p:nvSpPr>
            <p:cNvPr id="76" name="爆炸 1 75">
              <a:extLst>
                <a:ext uri="{FF2B5EF4-FFF2-40B4-BE49-F238E27FC236}">
                  <a16:creationId xmlns="" xmlns:a16="http://schemas.microsoft.com/office/drawing/2014/main" id="{663FE367-28FF-8FDA-599F-26E8F9556FDF}"/>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55317" name="文字方塊 76">
              <a:extLst>
                <a:ext uri="{FF2B5EF4-FFF2-40B4-BE49-F238E27FC236}">
                  <a16:creationId xmlns="" xmlns:a16="http://schemas.microsoft.com/office/drawing/2014/main" id="{A670D539-ED42-FF2C-515E-B78F46F3F3B5}"/>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dirty="0">
                  <a:solidFill>
                    <a:srgbClr val="F1FD7F"/>
                  </a:solidFill>
                  <a:latin typeface="Bernard MT Condensed" panose="02050806060905020404" pitchFamily="18" charset="0"/>
                </a:rPr>
                <a:t>New</a:t>
              </a:r>
              <a:endParaRPr lang="zh-TW" altLang="en-US" dirty="0">
                <a:solidFill>
                  <a:srgbClr val="F1FD7F"/>
                </a:solidFill>
                <a:latin typeface="Bernard MT Condensed" panose="02050806060905020404" pitchFamily="18" charset="0"/>
              </a:endParaRPr>
            </a:p>
          </p:txBody>
        </p:sp>
      </p:grpSp>
      <p:sp>
        <p:nvSpPr>
          <p:cNvPr id="78" name="Rectangle 5">
            <a:extLst>
              <a:ext uri="{FF2B5EF4-FFF2-40B4-BE49-F238E27FC236}">
                <a16:creationId xmlns="" xmlns:a16="http://schemas.microsoft.com/office/drawing/2014/main" id="{5589134B-8D7C-FDB3-4FB1-5B23835FAFDC}"/>
              </a:ext>
            </a:extLst>
          </p:cNvPr>
          <p:cNvSpPr>
            <a:spLocks noChangeArrowheads="1"/>
          </p:cNvSpPr>
          <p:nvPr/>
        </p:nvSpPr>
        <p:spPr bwMode="auto">
          <a:xfrm>
            <a:off x="3810000" y="2005013"/>
            <a:ext cx="3835400" cy="101441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zh-TW" altLang="en-US" sz="2000" b="1" dirty="0">
                <a:latin typeface="微軟正黑體" panose="020B0604030504040204" pitchFamily="34" charset="-120"/>
                <a:ea typeface="微軟正黑體" panose="020B0604030504040204" pitchFamily="34" charset="-120"/>
              </a:rPr>
              <a:t>一鍵生成同義詞和相關主題詞：</a:t>
            </a:r>
          </a:p>
          <a:p>
            <a:pPr>
              <a:defRPr/>
            </a:pPr>
            <a:r>
              <a:rPr lang="zh-TW" altLang="en-US" sz="2000" dirty="0">
                <a:latin typeface="微軟正黑體" panose="020B0604030504040204" pitchFamily="34" charset="-120"/>
                <a:ea typeface="微軟正黑體" panose="020B0604030504040204" pitchFamily="34" charset="-120"/>
              </a:rPr>
              <a:t>輕鬆建立布林檢索法，</a:t>
            </a:r>
          </a:p>
          <a:p>
            <a:pPr>
              <a:defRPr/>
            </a:pPr>
            <a:r>
              <a:rPr lang="zh-TW" altLang="en-US" sz="2000" dirty="0">
                <a:latin typeface="微軟正黑體" panose="020B0604030504040204" pitchFamily="34" charset="-120"/>
                <a:ea typeface="微軟正黑體" panose="020B0604030504040204" pitchFamily="34" charset="-120"/>
              </a:rPr>
              <a:t>一鍵添加相關檢索詞。</a:t>
            </a:r>
            <a:endParaRPr kumimoji="0" lang="zh-TW" altLang="en-US" sz="2000" dirty="0">
              <a:latin typeface="微軟正黑體" pitchFamily="34" charset="-120"/>
              <a:ea typeface="微軟正黑體"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55314"/>
                                        </p:tgtEl>
                                        <p:attrNameLst>
                                          <p:attrName>style.visibility</p:attrName>
                                        </p:attrNameLst>
                                      </p:cBhvr>
                                      <p:to>
                                        <p:strVal val="visible"/>
                                      </p:to>
                                    </p:set>
                                    <p:animEffect transition="in" filter="fade">
                                      <p:cBhvr>
                                        <p:cTn id="52" dur="500"/>
                                        <p:tgtEl>
                                          <p:spTgt spid="553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9"/>
                                        </p:tgtEl>
                                      </p:cBhvr>
                                    </p:animEffect>
                                    <p:set>
                                      <p:cBhvr>
                                        <p:cTn id="63" dur="1" fill="hold">
                                          <p:stCondLst>
                                            <p:cond delay="499"/>
                                          </p:stCondLst>
                                        </p:cTn>
                                        <p:tgtEl>
                                          <p:spTgt spid="3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55314"/>
                                        </p:tgtEl>
                                      </p:cBhvr>
                                    </p:animEffect>
                                    <p:set>
                                      <p:cBhvr>
                                        <p:cTn id="69" dur="1" fill="hold">
                                          <p:stCondLst>
                                            <p:cond delay="499"/>
                                          </p:stCondLst>
                                        </p:cTn>
                                        <p:tgtEl>
                                          <p:spTgt spid="553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71"/>
                                        </p:tgtEl>
                                      </p:cBhvr>
                                    </p:animEffect>
                                    <p:set>
                                      <p:cBhvr>
                                        <p:cTn id="75" dur="1" fill="hold">
                                          <p:stCondLst>
                                            <p:cond delay="499"/>
                                          </p:stCondLst>
                                        </p:cTn>
                                        <p:tgtEl>
                                          <p:spTgt spid="7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500"/>
                                        <p:tgtEl>
                                          <p:spTgt spid="72"/>
                                        </p:tgtEl>
                                      </p:cBhvr>
                                    </p:animEffect>
                                  </p:childTnLst>
                                </p:cTn>
                              </p:par>
                            </p:childTnLst>
                          </p:cTn>
                        </p:par>
                        <p:par>
                          <p:cTn id="82" fill="hold" nodeType="afterGroup">
                            <p:stCondLst>
                              <p:cond delay="500"/>
                            </p:stCondLst>
                            <p:childTnLst>
                              <p:par>
                                <p:cTn id="83" presetID="16" presetClass="entr" presetSubtype="21" fill="hold" nodeType="afterEffect">
                                  <p:stCondLst>
                                    <p:cond delay="0"/>
                                  </p:stCondLst>
                                  <p:childTnLst>
                                    <p:set>
                                      <p:cBhvr>
                                        <p:cTn id="84" dur="1" fill="hold">
                                          <p:stCondLst>
                                            <p:cond delay="0"/>
                                          </p:stCondLst>
                                        </p:cTn>
                                        <p:tgtEl>
                                          <p:spTgt spid="59403"/>
                                        </p:tgtEl>
                                        <p:attrNameLst>
                                          <p:attrName>style.visibility</p:attrName>
                                        </p:attrNameLst>
                                      </p:cBhvr>
                                      <p:to>
                                        <p:strVal val="visible"/>
                                      </p:to>
                                    </p:set>
                                    <p:animEffect transition="in" filter="barn(inVertical)">
                                      <p:cBhvr>
                                        <p:cTn id="85" dur="500"/>
                                        <p:tgtEl>
                                          <p:spTgt spid="5940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xit" presetSubtype="0" fill="hold" nodeType="clickEffect">
                                  <p:stCondLst>
                                    <p:cond delay="0"/>
                                  </p:stCondLst>
                                  <p:childTnLst>
                                    <p:animEffect transition="out" filter="fade">
                                      <p:cBhvr>
                                        <p:cTn id="89" dur="500"/>
                                        <p:tgtEl>
                                          <p:spTgt spid="59403"/>
                                        </p:tgtEl>
                                      </p:cBhvr>
                                    </p:animEffect>
                                    <p:set>
                                      <p:cBhvr>
                                        <p:cTn id="90" dur="1" fill="hold">
                                          <p:stCondLst>
                                            <p:cond delay="499"/>
                                          </p:stCondLst>
                                        </p:cTn>
                                        <p:tgtEl>
                                          <p:spTgt spid="5940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72"/>
                                        </p:tgtEl>
                                      </p:cBhvr>
                                    </p:animEffect>
                                    <p:set>
                                      <p:cBhvr>
                                        <p:cTn id="93" dur="1" fill="hold">
                                          <p:stCondLst>
                                            <p:cond delay="499"/>
                                          </p:stCondLst>
                                        </p:cTn>
                                        <p:tgtEl>
                                          <p:spTgt spid="7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childTnLst>
                          </p:cTn>
                        </p:par>
                        <p:par>
                          <p:cTn id="97" fill="hold" nodeType="afterGroup">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500"/>
                                        <p:tgtEl>
                                          <p:spTgt spid="5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500"/>
                                        <p:tgtEl>
                                          <p:spTgt spid="78"/>
                                        </p:tgtEl>
                                      </p:cBhvr>
                                    </p:animEffect>
                                  </p:childTnLst>
                                </p:cTn>
                              </p:par>
                              <p:par>
                                <p:cTn id="104" presetID="31" presetClass="entr" presetSubtype="0"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 calcmode="lin" valueType="num">
                                      <p:cBhvr>
                                        <p:cTn id="106" dur="1000" fill="hold"/>
                                        <p:tgtEl>
                                          <p:spTgt spid="75"/>
                                        </p:tgtEl>
                                        <p:attrNameLst>
                                          <p:attrName>ppt_w</p:attrName>
                                        </p:attrNameLst>
                                      </p:cBhvr>
                                      <p:tavLst>
                                        <p:tav tm="0">
                                          <p:val>
                                            <p:fltVal val="0"/>
                                          </p:val>
                                        </p:tav>
                                        <p:tav tm="100000">
                                          <p:val>
                                            <p:strVal val="#ppt_w"/>
                                          </p:val>
                                        </p:tav>
                                      </p:tavLst>
                                    </p:anim>
                                    <p:anim calcmode="lin" valueType="num">
                                      <p:cBhvr>
                                        <p:cTn id="107" dur="1000" fill="hold"/>
                                        <p:tgtEl>
                                          <p:spTgt spid="75"/>
                                        </p:tgtEl>
                                        <p:attrNameLst>
                                          <p:attrName>ppt_h</p:attrName>
                                        </p:attrNameLst>
                                      </p:cBhvr>
                                      <p:tavLst>
                                        <p:tav tm="0">
                                          <p:val>
                                            <p:fltVal val="0"/>
                                          </p:val>
                                        </p:tav>
                                        <p:tav tm="100000">
                                          <p:val>
                                            <p:strVal val="#ppt_h"/>
                                          </p:val>
                                        </p:tav>
                                      </p:tavLst>
                                    </p:anim>
                                    <p:anim calcmode="lin" valueType="num">
                                      <p:cBhvr>
                                        <p:cTn id="108" dur="1000" fill="hold"/>
                                        <p:tgtEl>
                                          <p:spTgt spid="75"/>
                                        </p:tgtEl>
                                        <p:attrNameLst>
                                          <p:attrName>style.rotation</p:attrName>
                                        </p:attrNameLst>
                                      </p:cBhvr>
                                      <p:tavLst>
                                        <p:tav tm="0">
                                          <p:val>
                                            <p:fltVal val="90"/>
                                          </p:val>
                                        </p:tav>
                                        <p:tav tm="100000">
                                          <p:val>
                                            <p:fltVal val="0"/>
                                          </p:val>
                                        </p:tav>
                                      </p:tavLst>
                                    </p:anim>
                                    <p:animEffect transition="in" filter="fade">
                                      <p:cBhvr>
                                        <p:cTn id="109"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8" grpId="0" animBg="1"/>
      <p:bldP spid="38" grpId="1" animBg="1"/>
      <p:bldP spid="42" grpId="0" animBg="1"/>
      <p:bldP spid="42" grpId="1" animBg="1"/>
      <p:bldP spid="60" grpId="0" animBg="1"/>
      <p:bldP spid="60" grpId="1" animBg="1"/>
      <p:bldP spid="31" grpId="0" animBg="1"/>
      <p:bldP spid="31" grpId="1" animBg="1"/>
      <p:bldP spid="72" grpId="0" animBg="1"/>
      <p:bldP spid="72" grpId="1" animBg="1"/>
      <p:bldP spid="58" grpId="0" animBg="1"/>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 xmlns:a16="http://schemas.microsoft.com/office/drawing/2014/main" id="{71E7D1C6-C851-8F68-438B-8D80309DE5A2}"/>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eaLnBrk="1" hangingPunct="1">
              <a:defRPr/>
            </a:pPr>
            <a:r>
              <a:rPr kumimoji="0" lang="zh-TW" altLang="en-US" dirty="0">
                <a:solidFill>
                  <a:schemeClr val="accent1"/>
                </a:solidFill>
                <a:latin typeface="微軟正黑體" pitchFamily="34" charset="-120"/>
                <a:ea typeface="微軟正黑體" pitchFamily="34" charset="-120"/>
              </a:rPr>
              <a:t>強化關鍵字搜尋能力</a:t>
            </a:r>
            <a:endParaRPr kumimoji="0" lang="en-US" altLang="zh-TW" dirty="0">
              <a:solidFill>
                <a:schemeClr val="accent1"/>
              </a:solidFill>
              <a:latin typeface="微軟正黑體" pitchFamily="34" charset="-120"/>
              <a:ea typeface="微軟正黑體" pitchFamily="34" charset="-120"/>
            </a:endParaRPr>
          </a:p>
        </p:txBody>
      </p:sp>
      <p:pic>
        <p:nvPicPr>
          <p:cNvPr id="2" name="圖片 4">
            <a:extLst>
              <a:ext uri="{FF2B5EF4-FFF2-40B4-BE49-F238E27FC236}">
                <a16:creationId xmlns="" xmlns:a16="http://schemas.microsoft.com/office/drawing/2014/main" id="{2F8CD9F8-94DC-27FE-5300-96C0C0EC26BA}"/>
              </a:ext>
            </a:extLst>
          </p:cNvPr>
          <p:cNvPicPr>
            <a:picLocks noChangeAspect="1"/>
          </p:cNvPicPr>
          <p:nvPr/>
        </p:nvPicPr>
        <p:blipFill>
          <a:blip r:embed="rId3">
            <a:extLst>
              <a:ext uri="{28A0092B-C50C-407E-A947-70E740481C1C}">
                <a14:useLocalDpi xmlns:a14="http://schemas.microsoft.com/office/drawing/2010/main" val="0"/>
              </a:ext>
            </a:extLst>
          </a:blip>
          <a:srcRect l="1094" r="1094"/>
          <a:stretch/>
        </p:blipFill>
        <p:spPr bwMode="auto">
          <a:xfrm>
            <a:off x="1946426" y="1191498"/>
            <a:ext cx="8352000" cy="13785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群組 2">
            <a:extLst>
              <a:ext uri="{FF2B5EF4-FFF2-40B4-BE49-F238E27FC236}">
                <a16:creationId xmlns="" xmlns:a16="http://schemas.microsoft.com/office/drawing/2014/main" id="{A67B0B7A-0A37-A7CC-6337-DD71F30429B8}"/>
              </a:ext>
            </a:extLst>
          </p:cNvPr>
          <p:cNvGrpSpPr>
            <a:grpSpLocks/>
          </p:cNvGrpSpPr>
          <p:nvPr/>
        </p:nvGrpSpPr>
        <p:grpSpPr bwMode="auto">
          <a:xfrm>
            <a:off x="533400" y="961872"/>
            <a:ext cx="1143000" cy="989012"/>
            <a:chOff x="7429500" y="-608012"/>
            <a:chExt cx="1143000" cy="989012"/>
          </a:xfrm>
        </p:grpSpPr>
        <p:sp>
          <p:nvSpPr>
            <p:cNvPr id="4" name="爆炸 1 3">
              <a:extLst>
                <a:ext uri="{FF2B5EF4-FFF2-40B4-BE49-F238E27FC236}">
                  <a16:creationId xmlns="" xmlns:a16="http://schemas.microsoft.com/office/drawing/2014/main" id="{B415069C-C57B-C10E-2235-F50036F89AC5}"/>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56333" name="文字方塊 4">
              <a:extLst>
                <a:ext uri="{FF2B5EF4-FFF2-40B4-BE49-F238E27FC236}">
                  <a16:creationId xmlns="" xmlns:a16="http://schemas.microsoft.com/office/drawing/2014/main" id="{4115D283-C6C1-2DBC-870C-FB012C6134DD}"/>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pic>
        <p:nvPicPr>
          <p:cNvPr id="56325" name="圖片 8">
            <a:extLst>
              <a:ext uri="{FF2B5EF4-FFF2-40B4-BE49-F238E27FC236}">
                <a16:creationId xmlns="" xmlns:a16="http://schemas.microsoft.com/office/drawing/2014/main" id="{4203470B-DF4C-4559-14DD-AF9720CC93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946426" y="2852245"/>
            <a:ext cx="8352000" cy="13324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26" name="圖片 9">
            <a:extLst>
              <a:ext uri="{FF2B5EF4-FFF2-40B4-BE49-F238E27FC236}">
                <a16:creationId xmlns="" xmlns:a16="http://schemas.microsoft.com/office/drawing/2014/main" id="{872BB254-314D-0693-0968-2A954C918C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1958975" y="4720170"/>
            <a:ext cx="8352000" cy="1213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 xmlns:a16="http://schemas.microsoft.com/office/drawing/2014/main" id="{ADB199C9-6BFF-B755-B8E8-6A6102EC99CA}"/>
              </a:ext>
            </a:extLst>
          </p:cNvPr>
          <p:cNvSpPr>
            <a:spLocks noChangeArrowheads="1"/>
          </p:cNvSpPr>
          <p:nvPr/>
        </p:nvSpPr>
        <p:spPr bwMode="auto">
          <a:xfrm>
            <a:off x="1982789" y="5638800"/>
            <a:ext cx="1584325" cy="371475"/>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16" name="Rectangle 5">
            <a:extLst>
              <a:ext uri="{FF2B5EF4-FFF2-40B4-BE49-F238E27FC236}">
                <a16:creationId xmlns="" xmlns:a16="http://schemas.microsoft.com/office/drawing/2014/main" id="{A16041E3-4566-6D8D-6AB7-5BE558D1AF89}"/>
              </a:ext>
            </a:extLst>
          </p:cNvPr>
          <p:cNvSpPr>
            <a:spLocks noChangeArrowheads="1"/>
          </p:cNvSpPr>
          <p:nvPr/>
        </p:nvSpPr>
        <p:spPr bwMode="auto">
          <a:xfrm>
            <a:off x="4491616" y="2395539"/>
            <a:ext cx="5963810" cy="36933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en-US" altLang="zh-TW" sz="1800" dirty="0">
                <a:latin typeface="微軟正黑體" panose="020B0604030504040204" pitchFamily="34" charset="-120"/>
                <a:ea typeface="微軟正黑體" panose="020B0604030504040204" pitchFamily="34" charset="-120"/>
              </a:rPr>
              <a:t>2. </a:t>
            </a:r>
            <a:r>
              <a:rPr lang="zh-TW" altLang="en-US" sz="1800" dirty="0">
                <a:latin typeface="微軟正黑體" panose="020B0604030504040204" pitchFamily="34" charset="-120"/>
                <a:ea typeface="微軟正黑體" panose="020B0604030504040204" pitchFamily="34" charset="-120"/>
              </a:rPr>
              <a:t>點擊相關詞以組成新的檢索式，如：「氣候變遷影響」</a:t>
            </a:r>
            <a:endParaRPr lang="en-US" altLang="zh-TW" sz="1800" dirty="0">
              <a:latin typeface="微軟正黑體" panose="020B0604030504040204" pitchFamily="34" charset="-120"/>
              <a:ea typeface="微軟正黑體" panose="020B0604030504040204" pitchFamily="34" charset="-120"/>
            </a:endParaRPr>
          </a:p>
        </p:txBody>
      </p:sp>
      <p:sp>
        <p:nvSpPr>
          <p:cNvPr id="17" name="Rectangle 5">
            <a:extLst>
              <a:ext uri="{FF2B5EF4-FFF2-40B4-BE49-F238E27FC236}">
                <a16:creationId xmlns="" xmlns:a16="http://schemas.microsoft.com/office/drawing/2014/main" id="{165C148A-ACE6-B4FC-70A4-6EA25A6F9E70}"/>
              </a:ext>
            </a:extLst>
          </p:cNvPr>
          <p:cNvSpPr>
            <a:spLocks noChangeArrowheads="1"/>
          </p:cNvSpPr>
          <p:nvPr/>
        </p:nvSpPr>
        <p:spPr bwMode="auto">
          <a:xfrm>
            <a:off x="4491616" y="3876676"/>
            <a:ext cx="5940000" cy="64611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spcBef>
                <a:spcPct val="30000"/>
              </a:spcBef>
              <a:defRPr/>
            </a:pPr>
            <a:r>
              <a:rPr lang="en-US" altLang="zh-TW" sz="1800" dirty="0">
                <a:latin typeface="微軟正黑體" panose="020B0604030504040204" pitchFamily="34" charset="-120"/>
                <a:ea typeface="微軟正黑體" panose="020B0604030504040204" pitchFamily="34" charset="-120"/>
              </a:rPr>
              <a:t>3. </a:t>
            </a:r>
            <a:r>
              <a:rPr lang="zh-TW" altLang="en-US" sz="1800" dirty="0">
                <a:latin typeface="微軟正黑體" panose="020B0604030504040204" pitchFamily="34" charset="-120"/>
                <a:ea typeface="微軟正黑體" panose="020B0604030504040204" pitchFamily="34" charset="-120"/>
              </a:rPr>
              <a:t>新的檢索式將產生新的關聯詞運算，可繼續加入例如：「棲地喪失」</a:t>
            </a:r>
            <a:endParaRPr lang="en-US" altLang="zh-TW" sz="1800" dirty="0">
              <a:latin typeface="微軟正黑體" panose="020B0604030504040204" pitchFamily="34" charset="-120"/>
              <a:ea typeface="微軟正黑體" panose="020B0604030504040204" pitchFamily="34" charset="-120"/>
            </a:endParaRPr>
          </a:p>
        </p:txBody>
      </p:sp>
      <p:sp>
        <p:nvSpPr>
          <p:cNvPr id="18" name="Rectangle 5">
            <a:extLst>
              <a:ext uri="{FF2B5EF4-FFF2-40B4-BE49-F238E27FC236}">
                <a16:creationId xmlns="" xmlns:a16="http://schemas.microsoft.com/office/drawing/2014/main" id="{F0C197B3-962A-74F5-2CF8-29FC0D740A35}"/>
              </a:ext>
            </a:extLst>
          </p:cNvPr>
          <p:cNvSpPr>
            <a:spLocks noChangeArrowheads="1"/>
          </p:cNvSpPr>
          <p:nvPr/>
        </p:nvSpPr>
        <p:spPr bwMode="auto">
          <a:xfrm>
            <a:off x="4491616" y="5327219"/>
            <a:ext cx="5940000" cy="646331"/>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spcBef>
                <a:spcPct val="30000"/>
              </a:spcBef>
              <a:defRPr/>
            </a:pPr>
            <a:r>
              <a:rPr lang="en-US" altLang="zh-TW" sz="1800" dirty="0">
                <a:latin typeface="微軟正黑體" panose="020B0604030504040204" pitchFamily="34" charset="-120"/>
                <a:ea typeface="微軟正黑體" panose="020B0604030504040204" pitchFamily="34" charset="-120"/>
              </a:rPr>
              <a:t>4. </a:t>
            </a:r>
            <a:r>
              <a:rPr lang="zh-TW" altLang="en-US" sz="1800" dirty="0">
                <a:latin typeface="微軟正黑體" panose="020B0604030504040204" pitchFamily="34" charset="-120"/>
                <a:ea typeface="微軟正黑體" panose="020B0604030504040204" pitchFamily="34" charset="-120"/>
              </a:rPr>
              <a:t>快速建立「生物多樣性」→「氣候變遷影響」→「棲地喪失」的思維脈絡，並同時收斂檢索結果以提高精準度</a:t>
            </a:r>
            <a:endParaRPr lang="en-US" altLang="zh-TW" sz="1800" dirty="0">
              <a:latin typeface="微軟正黑體" panose="020B0604030504040204" pitchFamily="34" charset="-120"/>
              <a:ea typeface="微軟正黑體" panose="020B0604030504040204" pitchFamily="34" charset="-120"/>
            </a:endParaRPr>
          </a:p>
        </p:txBody>
      </p:sp>
      <p:sp>
        <p:nvSpPr>
          <p:cNvPr id="12" name="Rectangle 5">
            <a:extLst>
              <a:ext uri="{FF2B5EF4-FFF2-40B4-BE49-F238E27FC236}">
                <a16:creationId xmlns="" xmlns:a16="http://schemas.microsoft.com/office/drawing/2014/main" id="{77FB5EAE-B1D1-F235-A3AC-70536D5982AA}"/>
              </a:ext>
            </a:extLst>
          </p:cNvPr>
          <p:cNvSpPr>
            <a:spLocks noChangeArrowheads="1"/>
          </p:cNvSpPr>
          <p:nvPr/>
        </p:nvSpPr>
        <p:spPr bwMode="auto">
          <a:xfrm>
            <a:off x="4491616" y="647700"/>
            <a:ext cx="5963810" cy="6477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en-US" altLang="zh-TW" sz="1800" dirty="0">
                <a:latin typeface="微軟正黑體" panose="020B0604030504040204" pitchFamily="34" charset="-120"/>
                <a:ea typeface="微軟正黑體" panose="020B0604030504040204" pitchFamily="34" charset="-120"/>
              </a:rPr>
              <a:t>1. </a:t>
            </a:r>
            <a:r>
              <a:rPr lang="zh-TW" altLang="en-US" sz="1800" dirty="0">
                <a:latin typeface="微軟正黑體" panose="020B0604030504040204" pitchFamily="34" charset="-120"/>
                <a:ea typeface="微軟正黑體" panose="020B0604030504040204" pitchFamily="34" charset="-120"/>
              </a:rPr>
              <a:t>以「生物多樣性」作為檢索詞， </a:t>
            </a:r>
            <a:r>
              <a:rPr lang="en-US" altLang="zh-TW" sz="1800" dirty="0">
                <a:latin typeface="微軟正黑體" panose="020B0604030504040204" pitchFamily="34" charset="-120"/>
                <a:ea typeface="微軟正黑體" panose="020B0604030504040204" pitchFamily="34" charset="-120"/>
              </a:rPr>
              <a:t>AI</a:t>
            </a:r>
            <a:r>
              <a:rPr lang="zh-TW" altLang="en-US" sz="1800" dirty="0">
                <a:latin typeface="微軟正黑體" panose="020B0604030504040204" pitchFamily="34" charset="-120"/>
                <a:ea typeface="微軟正黑體" panose="020B0604030504040204" pitchFamily="34" charset="-120"/>
              </a:rPr>
              <a:t>透過檢索詞和資料庫類型進行相關術語運算與建議</a:t>
            </a:r>
            <a:endParaRPr lang="en-US" altLang="zh-TW" sz="18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圖片 1">
            <a:extLst>
              <a:ext uri="{FF2B5EF4-FFF2-40B4-BE49-F238E27FC236}">
                <a16:creationId xmlns="" xmlns:a16="http://schemas.microsoft.com/office/drawing/2014/main" id="{22FDB075-7FDF-F126-D838-7B4C0F3774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67847" y="852991"/>
            <a:ext cx="11456306" cy="519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5">
            <a:extLst>
              <a:ext uri="{FF2B5EF4-FFF2-40B4-BE49-F238E27FC236}">
                <a16:creationId xmlns="" xmlns:a16="http://schemas.microsoft.com/office/drawing/2014/main" id="{7BA7274F-0BE9-CBAC-7940-AE4864286C9E}"/>
              </a:ext>
            </a:extLst>
          </p:cNvPr>
          <p:cNvSpPr>
            <a:spLocks noChangeArrowheads="1"/>
          </p:cNvSpPr>
          <p:nvPr/>
        </p:nvSpPr>
        <p:spPr bwMode="auto">
          <a:xfrm>
            <a:off x="7086600" y="25908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 xmlns:a16="http://schemas.microsoft.com/office/drawing/2014/main" id="{3005AC8D-C5BB-213D-31AF-316C5FB522A4}"/>
              </a:ext>
            </a:extLst>
          </p:cNvPr>
          <p:cNvGrpSpPr>
            <a:grpSpLocks/>
          </p:cNvGrpSpPr>
          <p:nvPr/>
        </p:nvGrpSpPr>
        <p:grpSpPr bwMode="auto">
          <a:xfrm>
            <a:off x="8382000" y="1178356"/>
            <a:ext cx="3369918" cy="569095"/>
            <a:chOff x="5774082" y="1218406"/>
            <a:chExt cx="3369918" cy="569095"/>
          </a:xfrm>
        </p:grpSpPr>
        <p:sp>
          <p:nvSpPr>
            <p:cNvPr id="11" name="Rectangle 21">
              <a:extLst>
                <a:ext uri="{FF2B5EF4-FFF2-40B4-BE49-F238E27FC236}">
                  <a16:creationId xmlns="" xmlns:a16="http://schemas.microsoft.com/office/drawing/2014/main" id="{900D136D-7842-0F9C-4C6F-9B28CDBD0E73}"/>
                </a:ext>
              </a:extLst>
            </p:cNvPr>
            <p:cNvSpPr>
              <a:spLocks noChangeArrowheads="1"/>
            </p:cNvSpPr>
            <p:nvPr/>
          </p:nvSpPr>
          <p:spPr bwMode="auto">
            <a:xfrm>
              <a:off x="7602882" y="1218406"/>
              <a:ext cx="1541118" cy="569095"/>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sp>
          <p:nvSpPr>
            <p:cNvPr id="29" name="Rectangle 5">
              <a:extLst>
                <a:ext uri="{FF2B5EF4-FFF2-40B4-BE49-F238E27FC236}">
                  <a16:creationId xmlns="" xmlns:a16="http://schemas.microsoft.com/office/drawing/2014/main" id="{2DF39703-A01C-869B-F3E3-66354F2C5A41}"/>
                </a:ext>
              </a:extLst>
            </p:cNvPr>
            <p:cNvSpPr>
              <a:spLocks noChangeArrowheads="1"/>
            </p:cNvSpPr>
            <p:nvPr/>
          </p:nvSpPr>
          <p:spPr bwMode="auto">
            <a:xfrm>
              <a:off x="5774082" y="1286238"/>
              <a:ext cx="1301014" cy="43021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defRPr/>
              </a:pPr>
              <a:r>
                <a:rPr kumimoji="0" lang="zh-TW" altLang="en-US" sz="2200" b="1" dirty="0">
                  <a:latin typeface="微軟正黑體" pitchFamily="34" charset="-120"/>
                  <a:ea typeface="微軟正黑體" pitchFamily="34" charset="-120"/>
                </a:rPr>
                <a:t>輸出功能</a:t>
              </a:r>
              <a:endParaRPr kumimoji="0" lang="en-US" altLang="zh-TW" sz="2200" b="1" dirty="0">
                <a:latin typeface="微軟正黑體" pitchFamily="34" charset="-120"/>
                <a:ea typeface="微軟正黑體" pitchFamily="34" charset="-120"/>
              </a:endParaRPr>
            </a:p>
          </p:txBody>
        </p:sp>
      </p:grpSp>
      <p:sp>
        <p:nvSpPr>
          <p:cNvPr id="22" name="Rectangle 12">
            <a:extLst>
              <a:ext uri="{FF2B5EF4-FFF2-40B4-BE49-F238E27FC236}">
                <a16:creationId xmlns="" xmlns:a16="http://schemas.microsoft.com/office/drawing/2014/main" id="{0EFE4C97-7869-2ABF-B904-17A469677737}"/>
              </a:ext>
            </a:extLst>
          </p:cNvPr>
          <p:cNvSpPr>
            <a:spLocks noChangeArrowheads="1"/>
          </p:cNvSpPr>
          <p:nvPr/>
        </p:nvSpPr>
        <p:spPr bwMode="auto">
          <a:xfrm>
            <a:off x="8030030" y="1855788"/>
            <a:ext cx="3783011" cy="4212022"/>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grpSp>
        <p:nvGrpSpPr>
          <p:cNvPr id="57353" name="Group 23">
            <a:extLst>
              <a:ext uri="{FF2B5EF4-FFF2-40B4-BE49-F238E27FC236}">
                <a16:creationId xmlns="" xmlns:a16="http://schemas.microsoft.com/office/drawing/2014/main" id="{19AB5B12-BA60-F103-68D5-AA9956DAC0BB}"/>
              </a:ext>
            </a:extLst>
          </p:cNvPr>
          <p:cNvGrpSpPr>
            <a:grpSpLocks/>
          </p:cNvGrpSpPr>
          <p:nvPr/>
        </p:nvGrpSpPr>
        <p:grpSpPr bwMode="auto">
          <a:xfrm>
            <a:off x="1512435" y="1714502"/>
            <a:ext cx="8074820" cy="4256883"/>
            <a:chOff x="7314980" y="3304444"/>
            <a:chExt cx="10179725" cy="3825503"/>
          </a:xfrm>
        </p:grpSpPr>
        <p:sp>
          <p:nvSpPr>
            <p:cNvPr id="58387" name="Up Arrow 25">
              <a:extLst>
                <a:ext uri="{FF2B5EF4-FFF2-40B4-BE49-F238E27FC236}">
                  <a16:creationId xmlns="" xmlns:a16="http://schemas.microsoft.com/office/drawing/2014/main" id="{77D328B7-E16B-A983-0687-2994F828E242}"/>
                </a:ext>
              </a:extLst>
            </p:cNvPr>
            <p:cNvSpPr>
              <a:spLocks noChangeArrowheads="1"/>
            </p:cNvSpPr>
            <p:nvPr/>
          </p:nvSpPr>
          <p:spPr bwMode="auto">
            <a:xfrm rot="-5400000">
              <a:off x="7162873" y="6520421"/>
              <a:ext cx="761633" cy="457420"/>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vert="eaVert"/>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kumimoji="0" lang="zh-TW" altLang="zh-TW">
                <a:latin typeface="微軟正黑體" panose="020B0604030504040204" pitchFamily="34" charset="-120"/>
                <a:ea typeface="微軟正黑體" panose="020B0604030504040204" pitchFamily="34" charset="-120"/>
              </a:endParaRPr>
            </a:p>
          </p:txBody>
        </p:sp>
        <p:sp>
          <p:nvSpPr>
            <p:cNvPr id="33" name="Rectangle 5">
              <a:extLst>
                <a:ext uri="{FF2B5EF4-FFF2-40B4-BE49-F238E27FC236}">
                  <a16:creationId xmlns="" xmlns:a16="http://schemas.microsoft.com/office/drawing/2014/main" id="{4FEB42C8-34EA-6155-A183-8F8B6B098327}"/>
                </a:ext>
              </a:extLst>
            </p:cNvPr>
            <p:cNvSpPr>
              <a:spLocks noChangeArrowheads="1"/>
            </p:cNvSpPr>
            <p:nvPr/>
          </p:nvSpPr>
          <p:spPr bwMode="auto">
            <a:xfrm>
              <a:off x="11634835" y="3304444"/>
              <a:ext cx="5859870" cy="66338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200" b="1" dirty="0">
                  <a:latin typeface="微軟正黑體" pitchFamily="34" charset="-120"/>
                  <a:ea typeface="微軟正黑體" pitchFamily="34" charset="-120"/>
                </a:rPr>
                <a:t>參考文獻連結及相似項目</a:t>
              </a:r>
            </a:p>
            <a:p>
              <a:pPr eaLnBrk="1" hangingPunct="1">
                <a:defRPr/>
              </a:pPr>
              <a:r>
                <a:rPr kumimoji="0" lang="zh-TW" altLang="en-US" sz="2000" dirty="0">
                  <a:latin typeface="微軟正黑體" pitchFamily="34" charset="-120"/>
                  <a:ea typeface="微軟正黑體" pitchFamily="34" charset="-120"/>
                </a:rPr>
                <a:t>提供參考文件與具相同參考文獻之文章。</a:t>
              </a:r>
              <a:endParaRPr kumimoji="0" lang="en-US" altLang="zh-TW" sz="2000" dirty="0">
                <a:latin typeface="微軟正黑體" pitchFamily="34" charset="-120"/>
                <a:ea typeface="微軟正黑體" pitchFamily="34" charset="-120"/>
              </a:endParaRPr>
            </a:p>
          </p:txBody>
        </p:sp>
      </p:grpSp>
      <p:sp>
        <p:nvSpPr>
          <p:cNvPr id="34" name="Rectangle 12">
            <a:extLst>
              <a:ext uri="{FF2B5EF4-FFF2-40B4-BE49-F238E27FC236}">
                <a16:creationId xmlns="" xmlns:a16="http://schemas.microsoft.com/office/drawing/2014/main" id="{EEDFECBA-3C7E-C07E-2B5E-C02A4F23E1BD}"/>
              </a:ext>
            </a:extLst>
          </p:cNvPr>
          <p:cNvSpPr>
            <a:spLocks noChangeArrowheads="1"/>
          </p:cNvSpPr>
          <p:nvPr/>
        </p:nvSpPr>
        <p:spPr bwMode="auto">
          <a:xfrm>
            <a:off x="1688305" y="1914525"/>
            <a:ext cx="2426496" cy="311150"/>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cxnSp>
        <p:nvCxnSpPr>
          <p:cNvPr id="7" name="直線單箭頭接點 6">
            <a:extLst>
              <a:ext uri="{FF2B5EF4-FFF2-40B4-BE49-F238E27FC236}">
                <a16:creationId xmlns="" xmlns:a16="http://schemas.microsoft.com/office/drawing/2014/main" id="{9C3C6408-CD65-49B1-35FB-C293713E2C81}"/>
              </a:ext>
            </a:extLst>
          </p:cNvPr>
          <p:cNvCxnSpPr>
            <a:cxnSpLocks noChangeShapeType="1"/>
            <a:stCxn id="34" idx="3"/>
            <a:endCxn id="33" idx="1"/>
          </p:cNvCxnSpPr>
          <p:nvPr/>
        </p:nvCxnSpPr>
        <p:spPr bwMode="auto">
          <a:xfrm>
            <a:off x="4114801" y="2070100"/>
            <a:ext cx="824254" cy="13496"/>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 name="群組 19">
            <a:extLst>
              <a:ext uri="{FF2B5EF4-FFF2-40B4-BE49-F238E27FC236}">
                <a16:creationId xmlns="" xmlns:a16="http://schemas.microsoft.com/office/drawing/2014/main" id="{54FA2A47-E8B3-745E-B2A0-D9B1E543E23D}"/>
              </a:ext>
            </a:extLst>
          </p:cNvPr>
          <p:cNvGrpSpPr>
            <a:grpSpLocks/>
          </p:cNvGrpSpPr>
          <p:nvPr/>
        </p:nvGrpSpPr>
        <p:grpSpPr bwMode="auto">
          <a:xfrm>
            <a:off x="468655" y="2052639"/>
            <a:ext cx="4422775" cy="1354138"/>
            <a:chOff x="1616075" y="2067718"/>
            <a:chExt cx="4422774" cy="1354137"/>
          </a:xfrm>
        </p:grpSpPr>
        <p:sp>
          <p:nvSpPr>
            <p:cNvPr id="36" name="Rectangle 21">
              <a:extLst>
                <a:ext uri="{FF2B5EF4-FFF2-40B4-BE49-F238E27FC236}">
                  <a16:creationId xmlns="" xmlns:a16="http://schemas.microsoft.com/office/drawing/2014/main" id="{C659507C-6F10-5CE1-8913-BA335B7EDD51}"/>
                </a:ext>
              </a:extLst>
            </p:cNvPr>
            <p:cNvSpPr>
              <a:spLocks noChangeArrowheads="1"/>
            </p:cNvSpPr>
            <p:nvPr/>
          </p:nvSpPr>
          <p:spPr bwMode="auto">
            <a:xfrm>
              <a:off x="1616075" y="2437606"/>
              <a:ext cx="368300" cy="163512"/>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sp>
          <p:nvSpPr>
            <p:cNvPr id="42" name="Rectangle 5">
              <a:extLst>
                <a:ext uri="{FF2B5EF4-FFF2-40B4-BE49-F238E27FC236}">
                  <a16:creationId xmlns="" xmlns:a16="http://schemas.microsoft.com/office/drawing/2014/main" id="{89466134-5554-0DDF-613C-C42E23C67445}"/>
                </a:ext>
              </a:extLst>
            </p:cNvPr>
            <p:cNvSpPr>
              <a:spLocks noChangeArrowheads="1"/>
            </p:cNvSpPr>
            <p:nvPr/>
          </p:nvSpPr>
          <p:spPr bwMode="auto">
            <a:xfrm>
              <a:off x="2667000" y="2067718"/>
              <a:ext cx="3371849" cy="135413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200" b="1" dirty="0">
                  <a:latin typeface="微軟正黑體" pitchFamily="34" charset="-120"/>
                  <a:ea typeface="微軟正黑體" pitchFamily="34" charset="-120"/>
                </a:rPr>
                <a:t>翻譯功能</a:t>
              </a:r>
              <a:endParaRPr kumimoji="0" lang="en-US" altLang="zh-TW" sz="2200" b="1" dirty="0">
                <a:latin typeface="微軟正黑體" pitchFamily="34" charset="-120"/>
                <a:ea typeface="微軟正黑體" pitchFamily="34" charset="-120"/>
              </a:endParaRPr>
            </a:p>
            <a:p>
              <a:pPr eaLnBrk="1" hangingPunct="1">
                <a:defRPr/>
              </a:pPr>
              <a:r>
                <a:rPr kumimoji="0" lang="zh-TW" altLang="en-US" sz="2000" dirty="0">
                  <a:latin typeface="微軟正黑體" pitchFamily="34" charset="-120"/>
                  <a:ea typeface="微軟正黑體" pitchFamily="34" charset="-120"/>
                </a:rPr>
                <a:t>文章頁面</a:t>
              </a:r>
              <a:r>
                <a:rPr kumimoji="0" lang="zh-TW" altLang="en-US" sz="2000" dirty="0">
                  <a:solidFill>
                    <a:schemeClr val="accent4"/>
                  </a:solidFill>
                  <a:latin typeface="微軟正黑體" pitchFamily="34" charset="-120"/>
                  <a:ea typeface="微軟正黑體" pitchFamily="34" charset="-120"/>
                </a:rPr>
                <a:t>點選「翻譯」，可將文章翻譯成「繁體中文」</a:t>
              </a:r>
              <a:r>
                <a:rPr kumimoji="0" lang="zh-TW" altLang="en-US" sz="2000" dirty="0">
                  <a:latin typeface="微軟正黑體" pitchFamily="34" charset="-120"/>
                  <a:ea typeface="微軟正黑體" pitchFamily="34" charset="-120"/>
                </a:rPr>
                <a:t>等</a:t>
              </a:r>
              <a:r>
                <a:rPr kumimoji="0" lang="en-US" altLang="zh-TW" sz="2000" dirty="0">
                  <a:latin typeface="微軟正黑體" pitchFamily="34" charset="-120"/>
                  <a:ea typeface="微軟正黑體" pitchFamily="34" charset="-120"/>
                </a:rPr>
                <a:t>20</a:t>
              </a:r>
              <a:r>
                <a:rPr kumimoji="0" lang="zh-TW" altLang="en-US" sz="2000" dirty="0">
                  <a:latin typeface="微軟正黑體" pitchFamily="34" charset="-120"/>
                  <a:ea typeface="微軟正黑體" pitchFamily="34" charset="-120"/>
                </a:rPr>
                <a:t>種語言</a:t>
              </a:r>
            </a:p>
          </p:txBody>
        </p:sp>
        <p:cxnSp>
          <p:nvCxnSpPr>
            <p:cNvPr id="58394" name="肘形接點 48">
              <a:extLst>
                <a:ext uri="{FF2B5EF4-FFF2-40B4-BE49-F238E27FC236}">
                  <a16:creationId xmlns="" xmlns:a16="http://schemas.microsoft.com/office/drawing/2014/main" id="{AEFFBFB6-98A8-1F8D-D572-26CFBCC89E84}"/>
                </a:ext>
              </a:extLst>
            </p:cNvPr>
            <p:cNvCxnSpPr>
              <a:cxnSpLocks noChangeShapeType="1"/>
            </p:cNvCxnSpPr>
            <p:nvPr/>
          </p:nvCxnSpPr>
          <p:spPr bwMode="auto">
            <a:xfrm>
              <a:off x="1984376" y="2500643"/>
              <a:ext cx="682624" cy="18720"/>
            </a:xfrm>
            <a:prstGeom prst="straightConnector1">
              <a:avLst/>
            </a:prstGeom>
            <a:noFill/>
            <a:ln w="381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Rectangle 5">
            <a:extLst>
              <a:ext uri="{FF2B5EF4-FFF2-40B4-BE49-F238E27FC236}">
                <a16:creationId xmlns="" xmlns:a16="http://schemas.microsoft.com/office/drawing/2014/main" id="{E696E56E-340D-E47A-3E64-E943D866B213}"/>
              </a:ext>
            </a:extLst>
          </p:cNvPr>
          <p:cNvSpPr>
            <a:spLocks noChangeArrowheads="1"/>
          </p:cNvSpPr>
          <p:nvPr/>
        </p:nvSpPr>
        <p:spPr bwMode="auto">
          <a:xfrm>
            <a:off x="3294514" y="5355433"/>
            <a:ext cx="4648200" cy="1323975"/>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en-US" altLang="zh-TW" sz="2000" b="1" dirty="0">
                <a:latin typeface="微軟正黑體" pitchFamily="34" charset="-120"/>
                <a:ea typeface="微軟正黑體" pitchFamily="34" charset="-120"/>
              </a:rPr>
              <a:t>Research</a:t>
            </a:r>
            <a:r>
              <a:rPr kumimoji="0" lang="zh-TW" altLang="en-US" sz="2000" b="1" dirty="0">
                <a:latin typeface="微軟正黑體" pitchFamily="34" charset="-120"/>
                <a:ea typeface="微軟正黑體" pitchFamily="34" charset="-120"/>
              </a:rPr>
              <a:t> </a:t>
            </a:r>
            <a:r>
              <a:rPr kumimoji="0" lang="en-US" altLang="zh-TW" sz="2000" b="1" dirty="0">
                <a:latin typeface="微軟正黑體" pitchFamily="34" charset="-120"/>
                <a:ea typeface="微軟正黑體" pitchFamily="34" charset="-120"/>
              </a:rPr>
              <a:t>Assistant</a:t>
            </a:r>
            <a:r>
              <a:rPr kumimoji="0" lang="zh-TW" altLang="en-US" sz="2000" b="1" dirty="0">
                <a:latin typeface="微軟正黑體" pitchFamily="34" charset="-120"/>
                <a:ea typeface="微軟正黑體" pitchFamily="34" charset="-120"/>
              </a:rPr>
              <a:t> </a:t>
            </a:r>
            <a:r>
              <a:rPr kumimoji="0" lang="en-US" altLang="zh-TW" sz="2000" b="1" dirty="0">
                <a:latin typeface="微軟正黑體" pitchFamily="34" charset="-120"/>
                <a:ea typeface="微軟正黑體" pitchFamily="34" charset="-120"/>
              </a:rPr>
              <a:t>AI</a:t>
            </a:r>
            <a:r>
              <a:rPr kumimoji="0" lang="zh-TW" altLang="en-US" sz="2000" b="1" dirty="0">
                <a:latin typeface="微軟正黑體" pitchFamily="34" charset="-120"/>
                <a:ea typeface="微軟正黑體" pitchFamily="34" charset="-120"/>
              </a:rPr>
              <a:t>功能</a:t>
            </a:r>
            <a:r>
              <a:rPr kumimoji="0" lang="zh-TW" altLang="en-US" sz="2000" dirty="0">
                <a:latin typeface="微軟正黑體" pitchFamily="34" charset="-120"/>
                <a:ea typeface="微軟正黑體" pitchFamily="34" charset="-120"/>
              </a:rPr>
              <a:t>找出此文件中的關鍵要點、相關主題、建議來源、索引主題、列點文中重要觀念，甚至能進一步激盪出研究主題。</a:t>
            </a:r>
            <a:endParaRPr kumimoji="0" lang="en-US" altLang="zh-TW" sz="2000" dirty="0">
              <a:latin typeface="微軟正黑體" pitchFamily="34" charset="-120"/>
              <a:ea typeface="微軟正黑體" pitchFamily="34" charset="-120"/>
            </a:endParaRPr>
          </a:p>
        </p:txBody>
      </p:sp>
      <p:cxnSp>
        <p:nvCxnSpPr>
          <p:cNvPr id="14" name="肘形接點 13">
            <a:extLst>
              <a:ext uri="{FF2B5EF4-FFF2-40B4-BE49-F238E27FC236}">
                <a16:creationId xmlns="" xmlns:a16="http://schemas.microsoft.com/office/drawing/2014/main" id="{313365A6-AA5E-7DE1-F195-75AA1D941035}"/>
              </a:ext>
            </a:extLst>
          </p:cNvPr>
          <p:cNvCxnSpPr>
            <a:cxnSpLocks noChangeShapeType="1"/>
            <a:stCxn id="22" idx="2"/>
          </p:cNvCxnSpPr>
          <p:nvPr/>
        </p:nvCxnSpPr>
        <p:spPr bwMode="auto">
          <a:xfrm rot="5400000">
            <a:off x="8819214" y="5180208"/>
            <a:ext cx="214721" cy="1989925"/>
          </a:xfrm>
          <a:prstGeom prst="bentConnector2">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 name="群組 36">
            <a:extLst>
              <a:ext uri="{FF2B5EF4-FFF2-40B4-BE49-F238E27FC236}">
                <a16:creationId xmlns="" xmlns:a16="http://schemas.microsoft.com/office/drawing/2014/main" id="{04349609-B905-5FC8-BD0E-7A7796E736B1}"/>
              </a:ext>
            </a:extLst>
          </p:cNvPr>
          <p:cNvGrpSpPr>
            <a:grpSpLocks/>
          </p:cNvGrpSpPr>
          <p:nvPr/>
        </p:nvGrpSpPr>
        <p:grpSpPr bwMode="auto">
          <a:xfrm>
            <a:off x="2303463" y="5186363"/>
            <a:ext cx="1143000" cy="989012"/>
            <a:chOff x="7429500" y="-608012"/>
            <a:chExt cx="1143000" cy="989012"/>
          </a:xfrm>
        </p:grpSpPr>
        <p:sp>
          <p:nvSpPr>
            <p:cNvPr id="38" name="爆炸 1 37">
              <a:extLst>
                <a:ext uri="{FF2B5EF4-FFF2-40B4-BE49-F238E27FC236}">
                  <a16:creationId xmlns="" xmlns:a16="http://schemas.microsoft.com/office/drawing/2014/main" id="{A80982C7-E8DA-A46E-D054-D82BF949FA54}"/>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58386" name="文字方塊 38">
              <a:extLst>
                <a:ext uri="{FF2B5EF4-FFF2-40B4-BE49-F238E27FC236}">
                  <a16:creationId xmlns="" xmlns:a16="http://schemas.microsoft.com/office/drawing/2014/main" id="{589ED184-3657-C01D-F309-60F14BA8AE32}"/>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sp>
        <p:nvSpPr>
          <p:cNvPr id="18" name="矩形 17">
            <a:extLst>
              <a:ext uri="{FF2B5EF4-FFF2-40B4-BE49-F238E27FC236}">
                <a16:creationId xmlns="" xmlns:a16="http://schemas.microsoft.com/office/drawing/2014/main" id="{C4C9C46D-2AD9-8777-B09A-BAC17DD959E4}"/>
              </a:ext>
            </a:extLst>
          </p:cNvPr>
          <p:cNvSpPr>
            <a:spLocks noChangeArrowheads="1"/>
          </p:cNvSpPr>
          <p:nvPr/>
        </p:nvSpPr>
        <p:spPr bwMode="auto">
          <a:xfrm>
            <a:off x="11397709" y="1859007"/>
            <a:ext cx="288000" cy="303212"/>
          </a:xfrm>
          <a:prstGeom prst="rect">
            <a:avLst/>
          </a:prstGeom>
          <a:noFill/>
          <a:ln w="38100" algn="ctr">
            <a:solidFill>
              <a:srgbClr val="CC092F"/>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ea typeface="ＭＳ Ｐゴシック" panose="020B0600070205080204" pitchFamily="34" charset="-128"/>
            </a:endParaRPr>
          </a:p>
        </p:txBody>
      </p:sp>
      <p:sp>
        <p:nvSpPr>
          <p:cNvPr id="41" name="Rectangle 5">
            <a:extLst>
              <a:ext uri="{FF2B5EF4-FFF2-40B4-BE49-F238E27FC236}">
                <a16:creationId xmlns="" xmlns:a16="http://schemas.microsoft.com/office/drawing/2014/main" id="{4938EF9D-110C-27E7-54F3-D300FB34A1B9}"/>
              </a:ext>
            </a:extLst>
          </p:cNvPr>
          <p:cNvSpPr>
            <a:spLocks noChangeArrowheads="1"/>
          </p:cNvSpPr>
          <p:nvPr/>
        </p:nvSpPr>
        <p:spPr bwMode="auto">
          <a:xfrm>
            <a:off x="9829800" y="2355849"/>
            <a:ext cx="1546225" cy="401638"/>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000" dirty="0">
                <a:latin typeface="微軟正黑體" pitchFamily="34" charset="-120"/>
                <a:ea typeface="微軟正黑體" pitchFamily="34" charset="-120"/>
              </a:rPr>
              <a:t>可展開頁面</a:t>
            </a:r>
            <a:endParaRPr kumimoji="0" lang="en-US" altLang="zh-TW" sz="2000" dirty="0">
              <a:latin typeface="微軟正黑體" pitchFamily="34" charset="-120"/>
              <a:ea typeface="微軟正黑體" pitchFamily="34" charset="-120"/>
            </a:endParaRPr>
          </a:p>
        </p:txBody>
      </p:sp>
      <p:cxnSp>
        <p:nvCxnSpPr>
          <p:cNvPr id="23" name="肘形接點 22">
            <a:extLst>
              <a:ext uri="{FF2B5EF4-FFF2-40B4-BE49-F238E27FC236}">
                <a16:creationId xmlns="" xmlns:a16="http://schemas.microsoft.com/office/drawing/2014/main" id="{53DBC65C-7518-1AFA-9376-6E3DF210A22F}"/>
              </a:ext>
            </a:extLst>
          </p:cNvPr>
          <p:cNvCxnSpPr>
            <a:cxnSpLocks noChangeShapeType="1"/>
            <a:stCxn id="18" idx="1"/>
            <a:endCxn id="41" idx="0"/>
          </p:cNvCxnSpPr>
          <p:nvPr/>
        </p:nvCxnSpPr>
        <p:spPr bwMode="auto">
          <a:xfrm rot="10800000" flipV="1">
            <a:off x="10602913" y="2010613"/>
            <a:ext cx="794796" cy="345236"/>
          </a:xfrm>
          <a:prstGeom prst="bentConnector2">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標題 1">
            <a:extLst>
              <a:ext uri="{FF2B5EF4-FFF2-40B4-BE49-F238E27FC236}">
                <a16:creationId xmlns="" xmlns:a16="http://schemas.microsoft.com/office/drawing/2014/main" id="{02936FA6-1193-1B8A-F29F-7D3BCE6760B7}"/>
              </a:ext>
            </a:extLst>
          </p:cNvPr>
          <p:cNvSpPr txBox="1">
            <a:spLocks noChangeArrowheads="1"/>
          </p:cNvSpPr>
          <p:nvPr/>
        </p:nvSpPr>
        <p:spPr bwMode="auto">
          <a:xfrm>
            <a:off x="397026" y="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dirty="0">
                <a:solidFill>
                  <a:schemeClr val="accent1"/>
                </a:solidFill>
                <a:latin typeface="微軟正黑體" pitchFamily="34" charset="-120"/>
                <a:ea typeface="微軟正黑體" pitchFamily="34" charset="-120"/>
              </a:rPr>
              <a:t>資料內容頁面－文章類型</a:t>
            </a:r>
            <a:endParaRPr kumimoji="0" lang="en-US" altLang="zh-TW" dirty="0">
              <a:solidFill>
                <a:schemeClr val="accent1"/>
              </a:solidFill>
              <a:latin typeface="微軟正黑體" pitchFamily="34" charset="-120"/>
              <a:ea typeface="微軟正黑體" pitchFamily="34" charset="-120"/>
            </a:endParaRPr>
          </a:p>
        </p:txBody>
      </p:sp>
      <p:cxnSp>
        <p:nvCxnSpPr>
          <p:cNvPr id="8" name="直線單箭頭接點 7">
            <a:extLst>
              <a:ext uri="{FF2B5EF4-FFF2-40B4-BE49-F238E27FC236}">
                <a16:creationId xmlns="" xmlns:a16="http://schemas.microsoft.com/office/drawing/2014/main" id="{3CCA9EA2-F623-A496-6336-C78126081BBC}"/>
              </a:ext>
            </a:extLst>
          </p:cNvPr>
          <p:cNvCxnSpPr>
            <a:cxnSpLocks noChangeShapeType="1"/>
            <a:stCxn id="11" idx="1"/>
            <a:endCxn id="29" idx="3"/>
          </p:cNvCxnSpPr>
          <p:nvPr/>
        </p:nvCxnSpPr>
        <p:spPr bwMode="auto">
          <a:xfrm flipH="1" flipV="1">
            <a:off x="9683014" y="1461294"/>
            <a:ext cx="527786" cy="1610"/>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xit" presetSubtype="0" fill="hold"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57353"/>
                                        </p:tgtEl>
                                        <p:attrNameLst>
                                          <p:attrName>style.visibility</p:attrName>
                                        </p:attrNameLst>
                                      </p:cBhvr>
                                      <p:to>
                                        <p:strVal val="visible"/>
                                      </p:to>
                                    </p:set>
                                    <p:animEffect transition="in" filter="fade">
                                      <p:cBhvr>
                                        <p:cTn id="32" dur="500"/>
                                        <p:tgtEl>
                                          <p:spTgt spid="57353"/>
                                        </p:tgtEl>
                                      </p:cBhvr>
                                    </p:animEffect>
                                  </p:childTnLst>
                                </p:cTn>
                              </p:par>
                              <p:par>
                                <p:cTn id="33" presetID="10" presetClass="exit" presetSubtype="0" fill="hold"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31"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1000" fill="hold"/>
                                        <p:tgtEl>
                                          <p:spTgt spid="37"/>
                                        </p:tgtEl>
                                        <p:attrNameLst>
                                          <p:attrName>ppt_w</p:attrName>
                                        </p:attrNameLst>
                                      </p:cBhvr>
                                      <p:tavLst>
                                        <p:tav tm="0">
                                          <p:val>
                                            <p:fltVal val="0"/>
                                          </p:val>
                                        </p:tav>
                                        <p:tav tm="100000">
                                          <p:val>
                                            <p:strVal val="#ppt_w"/>
                                          </p:val>
                                        </p:tav>
                                      </p:tavLst>
                                    </p:anim>
                                    <p:anim calcmode="lin" valueType="num">
                                      <p:cBhvr>
                                        <p:cTn id="47" dur="1000" fill="hold"/>
                                        <p:tgtEl>
                                          <p:spTgt spid="37"/>
                                        </p:tgtEl>
                                        <p:attrNameLst>
                                          <p:attrName>ppt_h</p:attrName>
                                        </p:attrNameLst>
                                      </p:cBhvr>
                                      <p:tavLst>
                                        <p:tav tm="0">
                                          <p:val>
                                            <p:fltVal val="0"/>
                                          </p:val>
                                        </p:tav>
                                        <p:tav tm="100000">
                                          <p:val>
                                            <p:strVal val="#ppt_h"/>
                                          </p:val>
                                        </p:tav>
                                      </p:tavLst>
                                    </p:anim>
                                    <p:anim calcmode="lin" valueType="num">
                                      <p:cBhvr>
                                        <p:cTn id="48" dur="1000" fill="hold"/>
                                        <p:tgtEl>
                                          <p:spTgt spid="37"/>
                                        </p:tgtEl>
                                        <p:attrNameLst>
                                          <p:attrName>style.rotation</p:attrName>
                                        </p:attrNameLst>
                                      </p:cBhvr>
                                      <p:tavLst>
                                        <p:tav tm="0">
                                          <p:val>
                                            <p:fltVal val="90"/>
                                          </p:val>
                                        </p:tav>
                                        <p:tav tm="100000">
                                          <p:val>
                                            <p:fltVal val="0"/>
                                          </p:val>
                                        </p:tav>
                                      </p:tavLst>
                                    </p:anim>
                                    <p:animEffect transition="in" filter="fade">
                                      <p:cBhvr>
                                        <p:cTn id="49" dur="10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xit" presetSubtype="0" fill="hold" nodeType="withEffect">
                                  <p:stCondLst>
                                    <p:cond delay="0"/>
                                  </p:stCondLst>
                                  <p:childTnLst>
                                    <p:animEffect transition="out" filter="fade">
                                      <p:cBhvr>
                                        <p:cTn id="54" dur="500"/>
                                        <p:tgtEl>
                                          <p:spTgt spid="57353"/>
                                        </p:tgtEl>
                                      </p:cBhvr>
                                    </p:animEffect>
                                    <p:set>
                                      <p:cBhvr>
                                        <p:cTn id="55" dur="1" fill="hold">
                                          <p:stCondLst>
                                            <p:cond delay="499"/>
                                          </p:stCondLst>
                                        </p:cTn>
                                        <p:tgtEl>
                                          <p:spTgt spid="5735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grpId="1" nodeType="click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par>
                          <p:cTn id="76" fill="hold" nodeType="afterGroup">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4" grpId="0" animBg="1"/>
      <p:bldP spid="34" grpId="1" animBg="1"/>
      <p:bldP spid="28" grpId="0" animBg="1"/>
      <p:bldP spid="28" grpId="1" animBg="1"/>
      <p:bldP spid="18"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978BC9-21FA-D764-DAD3-3C12C7B39747}"/>
            </a:ext>
          </a:extLst>
        </p:cNvPr>
        <p:cNvGrpSpPr/>
        <p:nvPr/>
      </p:nvGrpSpPr>
      <p:grpSpPr>
        <a:xfrm>
          <a:off x="0" y="0"/>
          <a:ext cx="0" cy="0"/>
          <a:chOff x="0" y="0"/>
          <a:chExt cx="0" cy="0"/>
        </a:xfrm>
      </p:grpSpPr>
      <p:grpSp>
        <p:nvGrpSpPr>
          <p:cNvPr id="13" name="群組 12">
            <a:extLst>
              <a:ext uri="{FF2B5EF4-FFF2-40B4-BE49-F238E27FC236}">
                <a16:creationId xmlns="" xmlns:a16="http://schemas.microsoft.com/office/drawing/2014/main" id="{A2572EAB-B552-93D7-596F-1B7BDCBB45E7}"/>
              </a:ext>
            </a:extLst>
          </p:cNvPr>
          <p:cNvGrpSpPr/>
          <p:nvPr/>
        </p:nvGrpSpPr>
        <p:grpSpPr>
          <a:xfrm>
            <a:off x="1972516" y="76200"/>
            <a:ext cx="8232331" cy="6781800"/>
            <a:chOff x="185179" y="628977"/>
            <a:chExt cx="12192001" cy="10043780"/>
          </a:xfrm>
        </p:grpSpPr>
        <p:pic>
          <p:nvPicPr>
            <p:cNvPr id="6" name="圖片 5">
              <a:extLst>
                <a:ext uri="{FF2B5EF4-FFF2-40B4-BE49-F238E27FC236}">
                  <a16:creationId xmlns="" xmlns:a16="http://schemas.microsoft.com/office/drawing/2014/main" id="{7C095684-A78E-3D1C-4F36-94624CF648C9}"/>
                </a:ext>
              </a:extLst>
            </p:cNvPr>
            <p:cNvPicPr>
              <a:picLocks noChangeAspect="1"/>
            </p:cNvPicPr>
            <p:nvPr/>
          </p:nvPicPr>
          <p:blipFill rotWithShape="1">
            <a:blip r:embed="rId3">
              <a:extLst>
                <a:ext uri="{28A0092B-C50C-407E-A947-70E740481C1C}">
                  <a14:useLocalDpi xmlns:a14="http://schemas.microsoft.com/office/drawing/2010/main" val="0"/>
                </a:ext>
              </a:extLst>
            </a:blip>
            <a:srcRect t="-197" b="-4890"/>
            <a:stretch>
              <a:fillRect/>
            </a:stretch>
          </p:blipFill>
          <p:spPr>
            <a:xfrm>
              <a:off x="185180" y="628977"/>
              <a:ext cx="12192000" cy="4982121"/>
            </a:xfrm>
            <a:prstGeom prst="rect">
              <a:avLst/>
            </a:prstGeom>
          </p:spPr>
        </p:pic>
        <p:pic>
          <p:nvPicPr>
            <p:cNvPr id="12" name="圖片 11">
              <a:extLst>
                <a:ext uri="{FF2B5EF4-FFF2-40B4-BE49-F238E27FC236}">
                  <a16:creationId xmlns="" xmlns:a16="http://schemas.microsoft.com/office/drawing/2014/main" id="{80B54746-4C08-4DFB-653D-BD663DBDE060}"/>
                </a:ext>
              </a:extLst>
            </p:cNvPr>
            <p:cNvPicPr>
              <a:picLocks noChangeAspect="1"/>
            </p:cNvPicPr>
            <p:nvPr/>
          </p:nvPicPr>
          <p:blipFill>
            <a:blip r:embed="rId4">
              <a:extLst>
                <a:ext uri="{28A0092B-C50C-407E-A947-70E740481C1C}">
                  <a14:useLocalDpi xmlns:a14="http://schemas.microsoft.com/office/drawing/2010/main" val="0"/>
                </a:ext>
              </a:extLst>
            </a:blip>
            <a:srcRect l="351" r="351"/>
            <a:stretch/>
          </p:blipFill>
          <p:spPr>
            <a:xfrm>
              <a:off x="185179" y="5381195"/>
              <a:ext cx="12192001" cy="5291562"/>
            </a:xfrm>
            <a:prstGeom prst="rect">
              <a:avLst/>
            </a:prstGeom>
          </p:spPr>
        </p:pic>
      </p:grpSp>
      <p:sp>
        <p:nvSpPr>
          <p:cNvPr id="58371" name="Rectangle 15">
            <a:extLst>
              <a:ext uri="{FF2B5EF4-FFF2-40B4-BE49-F238E27FC236}">
                <a16:creationId xmlns="" xmlns:a16="http://schemas.microsoft.com/office/drawing/2014/main" id="{7B6C182A-15DC-866B-116E-BC9702C72652}"/>
              </a:ext>
            </a:extLst>
          </p:cNvPr>
          <p:cNvSpPr>
            <a:spLocks noChangeArrowheads="1"/>
          </p:cNvSpPr>
          <p:nvPr/>
        </p:nvSpPr>
        <p:spPr bwMode="auto">
          <a:xfrm>
            <a:off x="7086600" y="25908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endParaRPr kumimoji="0" lang="zh-TW" altLang="en-US">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 xmlns:a16="http://schemas.microsoft.com/office/drawing/2014/main" id="{310B3CC3-6DB2-47FF-AC9A-39BDC0941513}"/>
              </a:ext>
            </a:extLst>
          </p:cNvPr>
          <p:cNvGrpSpPr>
            <a:grpSpLocks/>
          </p:cNvGrpSpPr>
          <p:nvPr/>
        </p:nvGrpSpPr>
        <p:grpSpPr bwMode="auto">
          <a:xfrm>
            <a:off x="7271989" y="2922588"/>
            <a:ext cx="2970958" cy="430212"/>
            <a:chOff x="6089499" y="1262090"/>
            <a:chExt cx="2970958" cy="430212"/>
          </a:xfrm>
        </p:grpSpPr>
        <p:sp>
          <p:nvSpPr>
            <p:cNvPr id="11" name="Rectangle 21">
              <a:extLst>
                <a:ext uri="{FF2B5EF4-FFF2-40B4-BE49-F238E27FC236}">
                  <a16:creationId xmlns="" xmlns:a16="http://schemas.microsoft.com/office/drawing/2014/main" id="{2B6FD8FD-9077-84B3-7EAB-B9F6758FD386}"/>
                </a:ext>
              </a:extLst>
            </p:cNvPr>
            <p:cNvSpPr>
              <a:spLocks noChangeArrowheads="1"/>
            </p:cNvSpPr>
            <p:nvPr/>
          </p:nvSpPr>
          <p:spPr bwMode="auto">
            <a:xfrm>
              <a:off x="8113910" y="1334693"/>
              <a:ext cx="946547" cy="317142"/>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dirty="0">
                <a:latin typeface="微軟正黑體" pitchFamily="34" charset="-120"/>
                <a:ea typeface="微軟正黑體" pitchFamily="34" charset="-120"/>
              </a:endParaRPr>
            </a:p>
          </p:txBody>
        </p:sp>
        <p:sp>
          <p:nvSpPr>
            <p:cNvPr id="29" name="Rectangle 5">
              <a:extLst>
                <a:ext uri="{FF2B5EF4-FFF2-40B4-BE49-F238E27FC236}">
                  <a16:creationId xmlns="" xmlns:a16="http://schemas.microsoft.com/office/drawing/2014/main" id="{17DF0D34-175B-A04C-8FC3-9C6B5653DBC3}"/>
                </a:ext>
              </a:extLst>
            </p:cNvPr>
            <p:cNvSpPr>
              <a:spLocks noChangeArrowheads="1"/>
            </p:cNvSpPr>
            <p:nvPr/>
          </p:nvSpPr>
          <p:spPr bwMode="auto">
            <a:xfrm>
              <a:off x="6089499" y="1262090"/>
              <a:ext cx="1406128" cy="43021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defRPr/>
              </a:pPr>
              <a:r>
                <a:rPr kumimoji="0" lang="zh-TW" altLang="en-US" sz="2200" b="1" dirty="0">
                  <a:latin typeface="微軟正黑體" pitchFamily="34" charset="-120"/>
                  <a:ea typeface="微軟正黑體" pitchFamily="34" charset="-120"/>
                </a:rPr>
                <a:t>輸出功能</a:t>
              </a:r>
              <a:endParaRPr kumimoji="0" lang="en-US" altLang="zh-TW" sz="2200" b="1" dirty="0">
                <a:latin typeface="微軟正黑體" pitchFamily="34" charset="-120"/>
                <a:ea typeface="微軟正黑體" pitchFamily="34" charset="-120"/>
              </a:endParaRPr>
            </a:p>
          </p:txBody>
        </p:sp>
      </p:grpSp>
      <p:sp>
        <p:nvSpPr>
          <p:cNvPr id="22" name="Rectangle 12">
            <a:extLst>
              <a:ext uri="{FF2B5EF4-FFF2-40B4-BE49-F238E27FC236}">
                <a16:creationId xmlns="" xmlns:a16="http://schemas.microsoft.com/office/drawing/2014/main" id="{023ABE2E-2D99-73DB-F35E-5EB90E30FF98}"/>
              </a:ext>
            </a:extLst>
          </p:cNvPr>
          <p:cNvSpPr>
            <a:spLocks noChangeArrowheads="1"/>
          </p:cNvSpPr>
          <p:nvPr/>
        </p:nvSpPr>
        <p:spPr bwMode="auto">
          <a:xfrm>
            <a:off x="1972516" y="4312170"/>
            <a:ext cx="3187936" cy="2480156"/>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sp>
        <p:nvSpPr>
          <p:cNvPr id="58387" name="Up Arrow 25">
            <a:extLst>
              <a:ext uri="{FF2B5EF4-FFF2-40B4-BE49-F238E27FC236}">
                <a16:creationId xmlns="" xmlns:a16="http://schemas.microsoft.com/office/drawing/2014/main" id="{17CEB4CE-57A4-727B-0535-4B4B1F59D533}"/>
              </a:ext>
            </a:extLst>
          </p:cNvPr>
          <p:cNvSpPr>
            <a:spLocks noChangeArrowheads="1"/>
          </p:cNvSpPr>
          <p:nvPr/>
        </p:nvSpPr>
        <p:spPr bwMode="auto">
          <a:xfrm rot="16200000">
            <a:off x="1445964" y="5366207"/>
            <a:ext cx="847518" cy="362837"/>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vert="eaVert"/>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endParaRPr kumimoji="0" lang="zh-TW" altLang="zh-TW">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 xmlns:a16="http://schemas.microsoft.com/office/drawing/2014/main" id="{ED9D68D9-5BB9-15DF-24AC-41CB05DF5A22}"/>
              </a:ext>
            </a:extLst>
          </p:cNvPr>
          <p:cNvSpPr txBox="1">
            <a:spLocks noChangeArrowheads="1"/>
          </p:cNvSpPr>
          <p:nvPr/>
        </p:nvSpPr>
        <p:spPr bwMode="auto">
          <a:xfrm>
            <a:off x="394097" y="228600"/>
            <a:ext cx="990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r>
              <a:rPr kumimoji="0" lang="zh-TW" altLang="en-US" dirty="0">
                <a:solidFill>
                  <a:schemeClr val="accent1"/>
                </a:solidFill>
                <a:latin typeface="微軟正黑體" pitchFamily="34" charset="-120"/>
                <a:ea typeface="微軟正黑體" pitchFamily="34" charset="-120"/>
              </a:rPr>
              <a:t>資料內容頁面</a:t>
            </a:r>
            <a:endParaRPr kumimoji="0" lang="en-US" altLang="zh-TW" dirty="0">
              <a:solidFill>
                <a:schemeClr val="accent1"/>
              </a:solidFill>
              <a:latin typeface="微軟正黑體" pitchFamily="34" charset="-120"/>
              <a:ea typeface="微軟正黑體" pitchFamily="34" charset="-120"/>
            </a:endParaRPr>
          </a:p>
          <a:p>
            <a:r>
              <a:rPr kumimoji="0" lang="zh-TW" altLang="en-US" dirty="0">
                <a:solidFill>
                  <a:schemeClr val="accent1"/>
                </a:solidFill>
                <a:latin typeface="微軟正黑體" pitchFamily="34" charset="-120"/>
                <a:ea typeface="微軟正黑體" pitchFamily="34" charset="-120"/>
              </a:rPr>
              <a:t>－影片</a:t>
            </a:r>
            <a:endParaRPr kumimoji="0" lang="en-US" altLang="zh-TW" dirty="0">
              <a:solidFill>
                <a:schemeClr val="accent1"/>
              </a:solidFill>
              <a:latin typeface="微軟正黑體" pitchFamily="34" charset="-120"/>
              <a:ea typeface="微軟正黑體" pitchFamily="34" charset="-120"/>
            </a:endParaRPr>
          </a:p>
        </p:txBody>
      </p:sp>
      <p:cxnSp>
        <p:nvCxnSpPr>
          <p:cNvPr id="8" name="直線單箭頭接點 7">
            <a:extLst>
              <a:ext uri="{FF2B5EF4-FFF2-40B4-BE49-F238E27FC236}">
                <a16:creationId xmlns="" xmlns:a16="http://schemas.microsoft.com/office/drawing/2014/main" id="{866DE916-31EA-9B30-F59F-4F317B244655}"/>
              </a:ext>
            </a:extLst>
          </p:cNvPr>
          <p:cNvCxnSpPr>
            <a:cxnSpLocks noChangeShapeType="1"/>
            <a:stCxn id="11" idx="1"/>
            <a:endCxn id="29" idx="3"/>
          </p:cNvCxnSpPr>
          <p:nvPr/>
        </p:nvCxnSpPr>
        <p:spPr bwMode="auto">
          <a:xfrm flipH="1" flipV="1">
            <a:off x="8678117" y="3137694"/>
            <a:ext cx="618283" cy="16068"/>
          </a:xfrm>
          <a:prstGeom prst="straightConnector1">
            <a:avLst/>
          </a:prstGeom>
          <a:noFill/>
          <a:ln w="38100" algn="ctr">
            <a:solidFill>
              <a:srgbClr val="CC092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12">
            <a:extLst>
              <a:ext uri="{FF2B5EF4-FFF2-40B4-BE49-F238E27FC236}">
                <a16:creationId xmlns="" xmlns:a16="http://schemas.microsoft.com/office/drawing/2014/main" id="{B571A05B-ECBB-8A73-D010-169F39B67AE4}"/>
              </a:ext>
            </a:extLst>
          </p:cNvPr>
          <p:cNvSpPr>
            <a:spLocks noChangeArrowheads="1"/>
          </p:cNvSpPr>
          <p:nvPr/>
        </p:nvSpPr>
        <p:spPr bwMode="auto">
          <a:xfrm>
            <a:off x="7499305" y="3325477"/>
            <a:ext cx="2781742" cy="3466847"/>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sp>
        <p:nvSpPr>
          <p:cNvPr id="28" name="Rectangle 5">
            <a:extLst>
              <a:ext uri="{FF2B5EF4-FFF2-40B4-BE49-F238E27FC236}">
                <a16:creationId xmlns="" xmlns:a16="http://schemas.microsoft.com/office/drawing/2014/main" id="{D922910C-3DE2-F8C9-3F08-FCFD38637B2B}"/>
              </a:ext>
            </a:extLst>
          </p:cNvPr>
          <p:cNvSpPr>
            <a:spLocks noChangeArrowheads="1"/>
          </p:cNvSpPr>
          <p:nvPr/>
        </p:nvSpPr>
        <p:spPr bwMode="auto">
          <a:xfrm>
            <a:off x="6714557" y="5939957"/>
            <a:ext cx="4858886" cy="40011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defRPr/>
            </a:pPr>
            <a:r>
              <a:rPr kumimoji="0" lang="zh-TW" altLang="en-US" sz="2000" dirty="0">
                <a:latin typeface="微軟正黑體" pitchFamily="34" charset="-120"/>
                <a:ea typeface="微軟正黑體" pitchFamily="34" charset="-120"/>
              </a:rPr>
              <a:t>影片也能使用</a:t>
            </a:r>
            <a:r>
              <a:rPr kumimoji="0" lang="en-US" altLang="zh-TW" sz="2000" b="1" dirty="0">
                <a:latin typeface="微軟正黑體" pitchFamily="34" charset="-120"/>
                <a:ea typeface="微軟正黑體" pitchFamily="34" charset="-120"/>
              </a:rPr>
              <a:t>Research</a:t>
            </a:r>
            <a:r>
              <a:rPr kumimoji="0" lang="zh-TW" altLang="en-US" sz="2000" b="1" dirty="0">
                <a:latin typeface="微軟正黑體" pitchFamily="34" charset="-120"/>
                <a:ea typeface="微軟正黑體" pitchFamily="34" charset="-120"/>
              </a:rPr>
              <a:t> </a:t>
            </a:r>
            <a:r>
              <a:rPr kumimoji="0" lang="en-US" altLang="zh-TW" sz="2000" b="1" dirty="0">
                <a:latin typeface="微軟正黑體" pitchFamily="34" charset="-120"/>
                <a:ea typeface="微軟正黑體" pitchFamily="34" charset="-120"/>
              </a:rPr>
              <a:t>Assistant</a:t>
            </a:r>
            <a:r>
              <a:rPr kumimoji="0" lang="zh-TW" altLang="en-US" sz="2000" b="1" dirty="0">
                <a:latin typeface="微軟正黑體" pitchFamily="34" charset="-120"/>
                <a:ea typeface="微軟正黑體" pitchFamily="34" charset="-120"/>
              </a:rPr>
              <a:t> </a:t>
            </a:r>
            <a:r>
              <a:rPr kumimoji="0" lang="en-US" altLang="zh-TW" sz="2000" b="1" dirty="0">
                <a:latin typeface="微軟正黑體" pitchFamily="34" charset="-120"/>
                <a:ea typeface="微軟正黑體" pitchFamily="34" charset="-120"/>
              </a:rPr>
              <a:t>AI</a:t>
            </a:r>
            <a:r>
              <a:rPr kumimoji="0" lang="zh-TW" altLang="en-US" sz="2000" b="1" dirty="0">
                <a:latin typeface="微軟正黑體" pitchFamily="34" charset="-120"/>
                <a:ea typeface="微軟正黑體" pitchFamily="34" charset="-120"/>
              </a:rPr>
              <a:t>功能</a:t>
            </a:r>
            <a:endParaRPr kumimoji="0" lang="en-US" altLang="zh-TW" sz="2000" dirty="0">
              <a:latin typeface="微軟正黑體" pitchFamily="34" charset="-120"/>
              <a:ea typeface="微軟正黑體" pitchFamily="34" charset="-120"/>
            </a:endParaRPr>
          </a:p>
        </p:txBody>
      </p:sp>
      <p:grpSp>
        <p:nvGrpSpPr>
          <p:cNvPr id="37" name="群組 36">
            <a:extLst>
              <a:ext uri="{FF2B5EF4-FFF2-40B4-BE49-F238E27FC236}">
                <a16:creationId xmlns="" xmlns:a16="http://schemas.microsoft.com/office/drawing/2014/main" id="{73AC561A-3BDB-3CC6-1BE7-55DCFFD4B38E}"/>
              </a:ext>
            </a:extLst>
          </p:cNvPr>
          <p:cNvGrpSpPr>
            <a:grpSpLocks/>
          </p:cNvGrpSpPr>
          <p:nvPr/>
        </p:nvGrpSpPr>
        <p:grpSpPr bwMode="auto">
          <a:xfrm>
            <a:off x="9782175" y="5035407"/>
            <a:ext cx="1143000" cy="989012"/>
            <a:chOff x="7429500" y="-608012"/>
            <a:chExt cx="1143000" cy="989012"/>
          </a:xfrm>
        </p:grpSpPr>
        <p:sp>
          <p:nvSpPr>
            <p:cNvPr id="38" name="爆炸 1 37">
              <a:extLst>
                <a:ext uri="{FF2B5EF4-FFF2-40B4-BE49-F238E27FC236}">
                  <a16:creationId xmlns="" xmlns:a16="http://schemas.microsoft.com/office/drawing/2014/main" id="{8AEFB5A1-3CD1-B652-E8B7-938B1D86CC2A}"/>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58386" name="文字方塊 38">
              <a:extLst>
                <a:ext uri="{FF2B5EF4-FFF2-40B4-BE49-F238E27FC236}">
                  <a16:creationId xmlns="" xmlns:a16="http://schemas.microsoft.com/office/drawing/2014/main" id="{364C30B7-34EA-3459-5660-7D4541FBA2F0}"/>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dirty="0">
                  <a:solidFill>
                    <a:srgbClr val="F1FD7F"/>
                  </a:solidFill>
                  <a:latin typeface="Bernard MT Condensed" panose="02050806060905020404" pitchFamily="18" charset="0"/>
                </a:rPr>
                <a:t>New</a:t>
              </a:r>
              <a:endParaRPr lang="zh-TW" altLang="en-US" dirty="0">
                <a:solidFill>
                  <a:srgbClr val="F1FD7F"/>
                </a:solidFill>
                <a:latin typeface="Bernard MT Condensed" panose="02050806060905020404" pitchFamily="18" charset="0"/>
              </a:endParaRPr>
            </a:p>
          </p:txBody>
        </p:sp>
      </p:grpSp>
      <p:grpSp>
        <p:nvGrpSpPr>
          <p:cNvPr id="55" name="群組 54">
            <a:extLst>
              <a:ext uri="{FF2B5EF4-FFF2-40B4-BE49-F238E27FC236}">
                <a16:creationId xmlns="" xmlns:a16="http://schemas.microsoft.com/office/drawing/2014/main" id="{0AB12D81-739D-7E18-20E0-C9A070FC89A5}"/>
              </a:ext>
            </a:extLst>
          </p:cNvPr>
          <p:cNvGrpSpPr/>
          <p:nvPr/>
        </p:nvGrpSpPr>
        <p:grpSpPr>
          <a:xfrm>
            <a:off x="5965857" y="635762"/>
            <a:ext cx="4202337" cy="400110"/>
            <a:chOff x="4079033" y="2216804"/>
            <a:chExt cx="7903417" cy="752495"/>
          </a:xfrm>
        </p:grpSpPr>
        <p:sp>
          <p:nvSpPr>
            <p:cNvPr id="57351" name="文字方塊 57350">
              <a:extLst>
                <a:ext uri="{FF2B5EF4-FFF2-40B4-BE49-F238E27FC236}">
                  <a16:creationId xmlns="" xmlns:a16="http://schemas.microsoft.com/office/drawing/2014/main" id="{EBE5B23D-1112-C435-E905-C8368582CAAB}"/>
                </a:ext>
              </a:extLst>
            </p:cNvPr>
            <p:cNvSpPr txBox="1"/>
            <p:nvPr/>
          </p:nvSpPr>
          <p:spPr>
            <a:xfrm>
              <a:off x="4079033" y="2216804"/>
              <a:ext cx="4688615" cy="752495"/>
            </a:xfrm>
            <a:prstGeom prst="rect">
              <a:avLst/>
            </a:prstGeom>
            <a:solidFill>
              <a:schemeClr val="bg1"/>
            </a:solidFill>
            <a:ln w="28575">
              <a:solidFill>
                <a:srgbClr val="FF0000"/>
              </a:solidFill>
            </a:ln>
          </p:spPr>
          <p:txBody>
            <a:bodyPr wrap="none" rtlCol="0">
              <a:spAutoFit/>
            </a:bodyPr>
            <a:lstStyle/>
            <a:p>
              <a:pPr lvl="0">
                <a:defRPr/>
              </a:pPr>
              <a:r>
                <a:rPr lang="zh-TW" altLang="en-US" sz="2000" kern="0" dirty="0">
                  <a:solidFill>
                    <a:srgbClr val="C00000"/>
                  </a:solidFill>
                  <a:latin typeface="微軟正黑體" panose="020B0604030504040204" pitchFamily="34" charset="-120"/>
                  <a:ea typeface="微軟正黑體" panose="020B0604030504040204" pitchFamily="34" charset="-120"/>
                </a:rPr>
                <a:t>可搜尋逐字稿關鍵字</a:t>
              </a:r>
              <a:endParaRPr lang="zh-TW" altLang="en-US" sz="2000" dirty="0">
                <a:latin typeface="微軟正黑體" panose="020B0604030504040204" pitchFamily="34" charset="-120"/>
                <a:ea typeface="微軟正黑體" panose="020B0604030504040204" pitchFamily="34" charset="-120"/>
              </a:endParaRPr>
            </a:p>
          </p:txBody>
        </p:sp>
        <p:sp>
          <p:nvSpPr>
            <p:cNvPr id="57352" name="矩形 57351">
              <a:extLst>
                <a:ext uri="{FF2B5EF4-FFF2-40B4-BE49-F238E27FC236}">
                  <a16:creationId xmlns="" xmlns:a16="http://schemas.microsoft.com/office/drawing/2014/main" id="{F71D1DC7-0EDC-CC1A-4A30-264437BCE416}"/>
                </a:ext>
              </a:extLst>
            </p:cNvPr>
            <p:cNvSpPr/>
            <p:nvPr/>
          </p:nvSpPr>
          <p:spPr>
            <a:xfrm>
              <a:off x="9204108" y="2351142"/>
              <a:ext cx="2778342" cy="4322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微軟正黑體" panose="020B0604030504040204" pitchFamily="34" charset="-120"/>
                <a:ea typeface="微軟正黑體" panose="020B0604030504040204" pitchFamily="34" charset="-120"/>
              </a:endParaRPr>
            </a:p>
          </p:txBody>
        </p:sp>
      </p:grpSp>
      <p:grpSp>
        <p:nvGrpSpPr>
          <p:cNvPr id="56" name="群組 55">
            <a:extLst>
              <a:ext uri="{FF2B5EF4-FFF2-40B4-BE49-F238E27FC236}">
                <a16:creationId xmlns="" xmlns:a16="http://schemas.microsoft.com/office/drawing/2014/main" id="{1BB0E035-509F-23C3-EC94-A9B652389BCE}"/>
              </a:ext>
            </a:extLst>
          </p:cNvPr>
          <p:cNvGrpSpPr/>
          <p:nvPr/>
        </p:nvGrpSpPr>
        <p:grpSpPr>
          <a:xfrm>
            <a:off x="5219482" y="1227570"/>
            <a:ext cx="4762718" cy="788469"/>
            <a:chOff x="2601563" y="2793032"/>
            <a:chExt cx="8957336" cy="1482890"/>
          </a:xfrm>
        </p:grpSpPr>
        <p:sp>
          <p:nvSpPr>
            <p:cNvPr id="57349" name="矩形 57348">
              <a:extLst>
                <a:ext uri="{FF2B5EF4-FFF2-40B4-BE49-F238E27FC236}">
                  <a16:creationId xmlns="" xmlns:a16="http://schemas.microsoft.com/office/drawing/2014/main" id="{626534EA-EC95-D124-877E-4A93C9F2ACEA}"/>
                </a:ext>
              </a:extLst>
            </p:cNvPr>
            <p:cNvSpPr/>
            <p:nvPr/>
          </p:nvSpPr>
          <p:spPr>
            <a:xfrm>
              <a:off x="9477233" y="2793032"/>
              <a:ext cx="2081666" cy="14828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微軟正黑體" panose="020B0604030504040204" pitchFamily="34" charset="-120"/>
                <a:ea typeface="微軟正黑體" panose="020B0604030504040204" pitchFamily="34" charset="-120"/>
              </a:endParaRPr>
            </a:p>
          </p:txBody>
        </p:sp>
        <p:sp>
          <p:nvSpPr>
            <p:cNvPr id="57350" name="文字方塊 57349">
              <a:extLst>
                <a:ext uri="{FF2B5EF4-FFF2-40B4-BE49-F238E27FC236}">
                  <a16:creationId xmlns="" xmlns:a16="http://schemas.microsoft.com/office/drawing/2014/main" id="{DAA88B5E-32F3-F0F6-8E3B-D12A2F0D2CCE}"/>
                </a:ext>
              </a:extLst>
            </p:cNvPr>
            <p:cNvSpPr txBox="1"/>
            <p:nvPr/>
          </p:nvSpPr>
          <p:spPr>
            <a:xfrm>
              <a:off x="2601563" y="3351016"/>
              <a:ext cx="6135719" cy="752495"/>
            </a:xfrm>
            <a:prstGeom prst="rect">
              <a:avLst/>
            </a:prstGeom>
            <a:solidFill>
              <a:schemeClr val="bg1"/>
            </a:solidFill>
            <a:ln w="28575">
              <a:solidFill>
                <a:srgbClr val="FF0000"/>
              </a:solidFill>
            </a:ln>
          </p:spPr>
          <p:txBody>
            <a:bodyPr wrap="none" rtlCol="0">
              <a:spAutoFit/>
            </a:bodyPr>
            <a:lstStyle/>
            <a:p>
              <a:pPr lvl="0">
                <a:defRPr/>
              </a:pPr>
              <a:r>
                <a:rPr lang="zh-TW" altLang="en-US" sz="2000" kern="0" dirty="0">
                  <a:solidFill>
                    <a:srgbClr val="C00000"/>
                  </a:solidFill>
                  <a:latin typeface="微軟正黑體" panose="020B0604030504040204" pitchFamily="34" charset="-120"/>
                  <a:ea typeface="微軟正黑體" panose="020B0604030504040204" pitchFamily="34" charset="-120"/>
                </a:rPr>
                <a:t>播放進度的字幕以藍底顯示</a:t>
              </a:r>
              <a:endParaRPr lang="zh-TW" altLang="en-US" sz="2000" dirty="0">
                <a:latin typeface="微軟正黑體" panose="020B0604030504040204" pitchFamily="34" charset="-120"/>
                <a:ea typeface="微軟正黑體" panose="020B0604030504040204" pitchFamily="34" charset="-120"/>
              </a:endParaRPr>
            </a:p>
          </p:txBody>
        </p:sp>
      </p:grpSp>
      <p:sp>
        <p:nvSpPr>
          <p:cNvPr id="57" name="矩形 56">
            <a:extLst>
              <a:ext uri="{FF2B5EF4-FFF2-40B4-BE49-F238E27FC236}">
                <a16:creationId xmlns="" xmlns:a16="http://schemas.microsoft.com/office/drawing/2014/main" id="{ADB5B5B1-4EC1-AC3E-2138-7747E08F7091}"/>
              </a:ext>
            </a:extLst>
          </p:cNvPr>
          <p:cNvSpPr/>
          <p:nvPr/>
        </p:nvSpPr>
        <p:spPr>
          <a:xfrm>
            <a:off x="9866420" y="511145"/>
            <a:ext cx="153133" cy="1531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微軟正黑體" panose="020B0604030504040204" pitchFamily="34" charset="-120"/>
              <a:ea typeface="微軟正黑體" panose="020B0604030504040204" pitchFamily="34" charset="-120"/>
            </a:endParaRPr>
          </a:p>
        </p:txBody>
      </p:sp>
      <p:sp>
        <p:nvSpPr>
          <p:cNvPr id="58" name="矩形 57">
            <a:extLst>
              <a:ext uri="{FF2B5EF4-FFF2-40B4-BE49-F238E27FC236}">
                <a16:creationId xmlns="" xmlns:a16="http://schemas.microsoft.com/office/drawing/2014/main" id="{B914E2D7-86B5-BAA2-628F-31D0C665378F}"/>
              </a:ext>
            </a:extLst>
          </p:cNvPr>
          <p:cNvSpPr/>
          <p:nvPr/>
        </p:nvSpPr>
        <p:spPr>
          <a:xfrm>
            <a:off x="9982200" y="511145"/>
            <a:ext cx="153133" cy="1531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微軟正黑體" panose="020B0604030504040204" pitchFamily="34" charset="-120"/>
              <a:ea typeface="微軟正黑體" panose="020B0604030504040204" pitchFamily="34" charset="-120"/>
            </a:endParaRPr>
          </a:p>
        </p:txBody>
      </p:sp>
      <p:grpSp>
        <p:nvGrpSpPr>
          <p:cNvPr id="59" name="群組 58">
            <a:extLst>
              <a:ext uri="{FF2B5EF4-FFF2-40B4-BE49-F238E27FC236}">
                <a16:creationId xmlns="" xmlns:a16="http://schemas.microsoft.com/office/drawing/2014/main" id="{4F238D1C-7CA1-F730-426E-5A492DC6401B}"/>
              </a:ext>
            </a:extLst>
          </p:cNvPr>
          <p:cNvGrpSpPr/>
          <p:nvPr/>
        </p:nvGrpSpPr>
        <p:grpSpPr>
          <a:xfrm>
            <a:off x="10135333" y="587712"/>
            <a:ext cx="1866833" cy="562416"/>
            <a:chOff x="11920647" y="2126436"/>
            <a:chExt cx="3510989" cy="1057747"/>
          </a:xfrm>
        </p:grpSpPr>
        <p:sp>
          <p:nvSpPr>
            <p:cNvPr id="57347" name="文字方塊 57346">
              <a:extLst>
                <a:ext uri="{FF2B5EF4-FFF2-40B4-BE49-F238E27FC236}">
                  <a16:creationId xmlns="" xmlns:a16="http://schemas.microsoft.com/office/drawing/2014/main" id="{FC00F761-734E-5CA5-787B-C06DE2AD91D0}"/>
                </a:ext>
              </a:extLst>
            </p:cNvPr>
            <p:cNvSpPr txBox="1"/>
            <p:nvPr/>
          </p:nvSpPr>
          <p:spPr>
            <a:xfrm>
              <a:off x="12672491" y="2431690"/>
              <a:ext cx="2759145" cy="752493"/>
            </a:xfrm>
            <a:prstGeom prst="rect">
              <a:avLst/>
            </a:prstGeom>
            <a:solidFill>
              <a:schemeClr val="bg1"/>
            </a:solidFill>
            <a:ln w="28575">
              <a:solidFill>
                <a:srgbClr val="FF0000"/>
              </a:solidFill>
            </a:ln>
          </p:spPr>
          <p:txBody>
            <a:bodyPr wrap="none" rtlCol="0">
              <a:spAutoFit/>
            </a:bodyPr>
            <a:lstStyle/>
            <a:p>
              <a:pPr lvl="0">
                <a:defRPr/>
              </a:pPr>
              <a:r>
                <a:rPr lang="zh-TW" altLang="en-US" sz="2000" kern="0" dirty="0">
                  <a:solidFill>
                    <a:srgbClr val="C00000"/>
                  </a:solidFill>
                  <a:latin typeface="微軟正黑體" panose="020B0604030504040204" pitchFamily="34" charset="-120"/>
                  <a:ea typeface="微軟正黑體" panose="020B0604030504040204" pitchFamily="34" charset="-120"/>
                </a:rPr>
                <a:t>逐字稿翻譯</a:t>
              </a:r>
              <a:endParaRPr lang="en-US" altLang="zh-TW" sz="2000" kern="0" dirty="0">
                <a:solidFill>
                  <a:srgbClr val="C00000"/>
                </a:solidFill>
                <a:latin typeface="微軟正黑體" panose="020B0604030504040204" pitchFamily="34" charset="-120"/>
                <a:ea typeface="微軟正黑體" panose="020B0604030504040204" pitchFamily="34" charset="-120"/>
              </a:endParaRPr>
            </a:p>
          </p:txBody>
        </p:sp>
        <p:cxnSp>
          <p:nvCxnSpPr>
            <p:cNvPr id="57348" name="接點: 肘形 57347">
              <a:extLst>
                <a:ext uri="{FF2B5EF4-FFF2-40B4-BE49-F238E27FC236}">
                  <a16:creationId xmlns="" xmlns:a16="http://schemas.microsoft.com/office/drawing/2014/main" id="{16BD2688-1CF9-E6CA-83C8-E818754F75CD}"/>
                </a:ext>
              </a:extLst>
            </p:cNvPr>
            <p:cNvCxnSpPr>
              <a:cxnSpLocks/>
              <a:stCxn id="58" idx="3"/>
              <a:endCxn id="57347" idx="0"/>
            </p:cNvCxnSpPr>
            <p:nvPr/>
          </p:nvCxnSpPr>
          <p:spPr>
            <a:xfrm>
              <a:off x="11920647" y="2126436"/>
              <a:ext cx="2131417" cy="305254"/>
            </a:xfrm>
            <a:prstGeom prst="bentConnector2">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0" name="群組 59">
            <a:extLst>
              <a:ext uri="{FF2B5EF4-FFF2-40B4-BE49-F238E27FC236}">
                <a16:creationId xmlns="" xmlns:a16="http://schemas.microsoft.com/office/drawing/2014/main" id="{7D11968B-6C12-6444-A314-DC87C25CDE5C}"/>
              </a:ext>
            </a:extLst>
          </p:cNvPr>
          <p:cNvGrpSpPr/>
          <p:nvPr/>
        </p:nvGrpSpPr>
        <p:grpSpPr>
          <a:xfrm>
            <a:off x="6398528" y="138008"/>
            <a:ext cx="3544460" cy="400110"/>
            <a:chOff x="4892765" y="1280668"/>
            <a:chExt cx="6666134" cy="752495"/>
          </a:xfrm>
        </p:grpSpPr>
        <p:sp>
          <p:nvSpPr>
            <p:cNvPr id="57345" name="文字方塊 57344">
              <a:extLst>
                <a:ext uri="{FF2B5EF4-FFF2-40B4-BE49-F238E27FC236}">
                  <a16:creationId xmlns="" xmlns:a16="http://schemas.microsoft.com/office/drawing/2014/main" id="{358567D4-8263-C2D7-E766-6F03E7B17824}"/>
                </a:ext>
              </a:extLst>
            </p:cNvPr>
            <p:cNvSpPr txBox="1"/>
            <p:nvPr/>
          </p:nvSpPr>
          <p:spPr>
            <a:xfrm>
              <a:off x="4892765" y="1280668"/>
              <a:ext cx="6135718" cy="752495"/>
            </a:xfrm>
            <a:prstGeom prst="rect">
              <a:avLst/>
            </a:prstGeom>
            <a:solidFill>
              <a:schemeClr val="bg1"/>
            </a:solidFill>
            <a:ln w="28575">
              <a:solidFill>
                <a:srgbClr val="FF0000"/>
              </a:solidFill>
            </a:ln>
          </p:spPr>
          <p:txBody>
            <a:bodyPr wrap="none" rtlCol="0">
              <a:spAutoFit/>
            </a:bodyPr>
            <a:lstStyle/>
            <a:p>
              <a:pPr lvl="0">
                <a:defRPr/>
              </a:pPr>
              <a:r>
                <a:rPr lang="zh-TW" altLang="en-US" sz="2000" kern="0" dirty="0">
                  <a:solidFill>
                    <a:srgbClr val="C00000"/>
                  </a:solidFill>
                  <a:latin typeface="微軟正黑體" panose="020B0604030504040204" pitchFamily="34" charset="-120"/>
                  <a:ea typeface="微軟正黑體" panose="020B0604030504040204" pitchFamily="34" charset="-120"/>
                </a:rPr>
                <a:t>可設定逐字稿大小、字體等</a:t>
              </a:r>
              <a:endParaRPr lang="en-US" altLang="zh-TW" sz="2000" kern="0" dirty="0">
                <a:solidFill>
                  <a:srgbClr val="C00000"/>
                </a:solidFill>
                <a:latin typeface="微軟正黑體" panose="020B0604030504040204" pitchFamily="34" charset="-120"/>
                <a:ea typeface="微軟正黑體" panose="020B0604030504040204" pitchFamily="34" charset="-120"/>
              </a:endParaRPr>
            </a:p>
          </p:txBody>
        </p:sp>
        <p:cxnSp>
          <p:nvCxnSpPr>
            <p:cNvPr id="57346" name="接點: 肘形 57345">
              <a:extLst>
                <a:ext uri="{FF2B5EF4-FFF2-40B4-BE49-F238E27FC236}">
                  <a16:creationId xmlns="" xmlns:a16="http://schemas.microsoft.com/office/drawing/2014/main" id="{5A198D95-0E7B-EB7C-C8FE-41C263C3D3B4}"/>
                </a:ext>
              </a:extLst>
            </p:cNvPr>
            <p:cNvCxnSpPr>
              <a:cxnSpLocks/>
              <a:stCxn id="57" idx="0"/>
              <a:endCxn id="57345" idx="3"/>
            </p:cNvCxnSpPr>
            <p:nvPr/>
          </p:nvCxnSpPr>
          <p:spPr>
            <a:xfrm rot="16200000" flipV="1">
              <a:off x="11130932" y="1554467"/>
              <a:ext cx="325519" cy="530414"/>
            </a:xfrm>
            <a:prstGeom prst="bentConnector2">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1" name="群組 60">
            <a:extLst>
              <a:ext uri="{FF2B5EF4-FFF2-40B4-BE49-F238E27FC236}">
                <a16:creationId xmlns="" xmlns:a16="http://schemas.microsoft.com/office/drawing/2014/main" id="{F1E7A7AD-CCC4-BABA-87C8-33FA67467246}"/>
              </a:ext>
            </a:extLst>
          </p:cNvPr>
          <p:cNvGrpSpPr/>
          <p:nvPr/>
        </p:nvGrpSpPr>
        <p:grpSpPr>
          <a:xfrm>
            <a:off x="4896080" y="2077376"/>
            <a:ext cx="4552470" cy="400109"/>
            <a:chOff x="2067083" y="4845146"/>
            <a:chExt cx="8561919" cy="752494"/>
          </a:xfrm>
        </p:grpSpPr>
        <p:sp>
          <p:nvSpPr>
            <p:cNvPr id="63" name="文字方塊 62">
              <a:extLst>
                <a:ext uri="{FF2B5EF4-FFF2-40B4-BE49-F238E27FC236}">
                  <a16:creationId xmlns="" xmlns:a16="http://schemas.microsoft.com/office/drawing/2014/main" id="{74A3F193-57F4-F36D-2F07-CEBA54FDC33B}"/>
                </a:ext>
              </a:extLst>
            </p:cNvPr>
            <p:cNvSpPr txBox="1"/>
            <p:nvPr/>
          </p:nvSpPr>
          <p:spPr>
            <a:xfrm>
              <a:off x="2067083" y="4845146"/>
              <a:ext cx="6618087" cy="752494"/>
            </a:xfrm>
            <a:prstGeom prst="rect">
              <a:avLst/>
            </a:prstGeom>
            <a:solidFill>
              <a:schemeClr val="bg1"/>
            </a:solidFill>
            <a:ln w="28575">
              <a:solidFill>
                <a:srgbClr val="FF0000"/>
              </a:solidFill>
            </a:ln>
          </p:spPr>
          <p:txBody>
            <a:bodyPr wrap="none" rtlCol="0">
              <a:spAutoFit/>
            </a:bodyPr>
            <a:lstStyle/>
            <a:p>
              <a:pPr lvl="0">
                <a:defRPr/>
              </a:pPr>
              <a:r>
                <a:rPr lang="zh-TW" altLang="en-US" sz="2000" kern="0" dirty="0">
                  <a:solidFill>
                    <a:srgbClr val="C00000"/>
                  </a:solidFill>
                  <a:latin typeface="微軟正黑體" panose="020B0604030504040204" pitchFamily="34" charset="-120"/>
                  <a:ea typeface="微軟正黑體" panose="020B0604030504040204" pitchFamily="34" charset="-120"/>
                </a:rPr>
                <a:t>點擊逐字稿，即可跳至該時間</a:t>
              </a:r>
              <a:endParaRPr lang="en-US" altLang="zh-TW" sz="2000" kern="0" dirty="0">
                <a:solidFill>
                  <a:srgbClr val="C00000"/>
                </a:solidFill>
                <a:latin typeface="微軟正黑體" panose="020B0604030504040204" pitchFamily="34" charset="-120"/>
                <a:ea typeface="微軟正黑體" panose="020B0604030504040204" pitchFamily="34" charset="-120"/>
              </a:endParaRPr>
            </a:p>
          </p:txBody>
        </p:sp>
        <p:sp>
          <p:nvSpPr>
            <p:cNvPr id="57344" name="箭號: 向右 57343">
              <a:extLst>
                <a:ext uri="{FF2B5EF4-FFF2-40B4-BE49-F238E27FC236}">
                  <a16:creationId xmlns="" xmlns:a16="http://schemas.microsoft.com/office/drawing/2014/main" id="{2C16FEE5-D256-F3F0-2DC2-E28C04B7A600}"/>
                </a:ext>
              </a:extLst>
            </p:cNvPr>
            <p:cNvSpPr/>
            <p:nvPr/>
          </p:nvSpPr>
          <p:spPr>
            <a:xfrm rot="10800000">
              <a:off x="9988922" y="5129867"/>
              <a:ext cx="640080" cy="38510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latin typeface="微軟正黑體" panose="020B0604030504040204" pitchFamily="34" charset="-120"/>
                <a:ea typeface="微軟正黑體" panose="020B0604030504040204" pitchFamily="34" charset="-120"/>
              </a:endParaRPr>
            </a:p>
          </p:txBody>
        </p:sp>
      </p:grpSp>
      <p:sp>
        <p:nvSpPr>
          <p:cNvPr id="25" name="Rectangle 5">
            <a:extLst>
              <a:ext uri="{FF2B5EF4-FFF2-40B4-BE49-F238E27FC236}">
                <a16:creationId xmlns="" xmlns:a16="http://schemas.microsoft.com/office/drawing/2014/main" id="{8D58A091-8FC5-CDDF-CB9D-941E49C6232D}"/>
              </a:ext>
            </a:extLst>
          </p:cNvPr>
          <p:cNvSpPr>
            <a:spLocks noChangeArrowheads="1"/>
          </p:cNvSpPr>
          <p:nvPr/>
        </p:nvSpPr>
        <p:spPr bwMode="auto">
          <a:xfrm>
            <a:off x="3676773" y="4672196"/>
            <a:ext cx="4800518" cy="101566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eaLnBrk="1" hangingPunct="1">
              <a:defRPr/>
            </a:pPr>
            <a:r>
              <a:rPr kumimoji="0" lang="zh-TW" altLang="en-US" sz="2000" b="1" dirty="0">
                <a:latin typeface="微軟正黑體" pitchFamily="34" charset="-120"/>
                <a:ea typeface="微軟正黑體" pitchFamily="34" charset="-120"/>
              </a:rPr>
              <a:t>詳細資料</a:t>
            </a:r>
            <a:endParaRPr kumimoji="0" lang="en-US" altLang="zh-TW" sz="2000" b="1" dirty="0">
              <a:latin typeface="微軟正黑體" pitchFamily="34" charset="-120"/>
              <a:ea typeface="微軟正黑體" pitchFamily="34" charset="-120"/>
            </a:endParaRPr>
          </a:p>
          <a:p>
            <a:pPr eaLnBrk="1" hangingPunct="1">
              <a:defRPr/>
            </a:pPr>
            <a:r>
              <a:rPr kumimoji="0" lang="zh-TW" altLang="en-US" sz="2000" dirty="0">
                <a:latin typeface="微軟正黑體" pitchFamily="34" charset="-120"/>
                <a:ea typeface="微軟正黑體" pitchFamily="34" charset="-120"/>
              </a:rPr>
              <a:t>包含製作公司、剪輯長度、製作者、年份、地點、語言等資訊</a:t>
            </a:r>
            <a:endParaRPr kumimoji="0" lang="en-US" altLang="zh-TW" sz="2000" dirty="0">
              <a:latin typeface="微軟正黑體" pitchFamily="34" charset="-120"/>
              <a:ea typeface="微軟正黑體" pitchFamily="34" charset="-120"/>
            </a:endParaRPr>
          </a:p>
        </p:txBody>
      </p:sp>
      <p:grpSp>
        <p:nvGrpSpPr>
          <p:cNvPr id="20" name="群組 19">
            <a:extLst>
              <a:ext uri="{FF2B5EF4-FFF2-40B4-BE49-F238E27FC236}">
                <a16:creationId xmlns="" xmlns:a16="http://schemas.microsoft.com/office/drawing/2014/main" id="{0462CC13-89B5-D7C6-7C89-38468FAB0170}"/>
              </a:ext>
            </a:extLst>
          </p:cNvPr>
          <p:cNvGrpSpPr>
            <a:grpSpLocks/>
          </p:cNvGrpSpPr>
          <p:nvPr/>
        </p:nvGrpSpPr>
        <p:grpSpPr bwMode="auto">
          <a:xfrm>
            <a:off x="1945926" y="3052998"/>
            <a:ext cx="4422775" cy="1354138"/>
            <a:chOff x="1616075" y="2067718"/>
            <a:chExt cx="4422774" cy="1354137"/>
          </a:xfrm>
        </p:grpSpPr>
        <p:sp>
          <p:nvSpPr>
            <p:cNvPr id="36" name="Rectangle 21">
              <a:extLst>
                <a:ext uri="{FF2B5EF4-FFF2-40B4-BE49-F238E27FC236}">
                  <a16:creationId xmlns="" xmlns:a16="http://schemas.microsoft.com/office/drawing/2014/main" id="{F2863661-20C5-5D61-9BA3-964F29A72F57}"/>
                </a:ext>
              </a:extLst>
            </p:cNvPr>
            <p:cNvSpPr>
              <a:spLocks noChangeArrowheads="1"/>
            </p:cNvSpPr>
            <p:nvPr/>
          </p:nvSpPr>
          <p:spPr bwMode="auto">
            <a:xfrm>
              <a:off x="1616075" y="2437606"/>
              <a:ext cx="368300" cy="163512"/>
            </a:xfrm>
            <a:prstGeom prst="rect">
              <a:avLst/>
            </a:prstGeom>
            <a:noFill/>
            <a:ln w="38100">
              <a:solidFill>
                <a:schemeClr val="accent1"/>
              </a:solidFill>
              <a:round/>
              <a:headEnd/>
              <a:tailEnd/>
            </a:ln>
            <a:effectLst>
              <a:outerShdw blurRad="50800" dist="38100" dir="5400000" algn="t" rotWithShape="0">
                <a:prstClr val="black">
                  <a:alpha val="40000"/>
                </a:prstClr>
              </a:outerShdw>
            </a:effectLst>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endParaRPr kumimoji="0" lang="zh-TW" altLang="zh-TW">
                <a:latin typeface="微軟正黑體" pitchFamily="34" charset="-120"/>
                <a:ea typeface="微軟正黑體" pitchFamily="34" charset="-120"/>
              </a:endParaRPr>
            </a:p>
          </p:txBody>
        </p:sp>
        <p:sp>
          <p:nvSpPr>
            <p:cNvPr id="42" name="Rectangle 5">
              <a:extLst>
                <a:ext uri="{FF2B5EF4-FFF2-40B4-BE49-F238E27FC236}">
                  <a16:creationId xmlns="" xmlns:a16="http://schemas.microsoft.com/office/drawing/2014/main" id="{43C52605-A824-4C5A-E6C2-F4DFDC4936BA}"/>
                </a:ext>
              </a:extLst>
            </p:cNvPr>
            <p:cNvSpPr>
              <a:spLocks noChangeArrowheads="1"/>
            </p:cNvSpPr>
            <p:nvPr/>
          </p:nvSpPr>
          <p:spPr bwMode="auto">
            <a:xfrm>
              <a:off x="2667000" y="2067718"/>
              <a:ext cx="3371849" cy="1354137"/>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eaLnBrk="1" hangingPunct="1">
                <a:defRPr/>
              </a:pPr>
              <a:r>
                <a:rPr kumimoji="0" lang="zh-TW" altLang="en-US" sz="2200" b="1" dirty="0">
                  <a:latin typeface="微軟正黑體" pitchFamily="34" charset="-120"/>
                  <a:ea typeface="微軟正黑體" pitchFamily="34" charset="-120"/>
                </a:rPr>
                <a:t>翻譯功能</a:t>
              </a:r>
              <a:endParaRPr kumimoji="0" lang="en-US" altLang="zh-TW" sz="2200" b="1" dirty="0">
                <a:latin typeface="微軟正黑體" pitchFamily="34" charset="-120"/>
                <a:ea typeface="微軟正黑體" pitchFamily="34" charset="-120"/>
              </a:endParaRPr>
            </a:p>
            <a:p>
              <a:pPr eaLnBrk="1" hangingPunct="1">
                <a:defRPr/>
              </a:pPr>
              <a:r>
                <a:rPr kumimoji="0" lang="zh-TW" altLang="en-US" sz="2000" dirty="0">
                  <a:latin typeface="微軟正黑體" pitchFamily="34" charset="-120"/>
                  <a:ea typeface="微軟正黑體" pitchFamily="34" charset="-120"/>
                </a:rPr>
                <a:t>文章頁面</a:t>
              </a:r>
              <a:r>
                <a:rPr kumimoji="0" lang="zh-TW" altLang="en-US" sz="2000" dirty="0">
                  <a:solidFill>
                    <a:schemeClr val="accent4"/>
                  </a:solidFill>
                  <a:latin typeface="微軟正黑體" pitchFamily="34" charset="-120"/>
                  <a:ea typeface="微軟正黑體" pitchFamily="34" charset="-120"/>
                </a:rPr>
                <a:t>點選「翻譯」，可將文章翻譯成「繁體中文」</a:t>
              </a:r>
              <a:r>
                <a:rPr kumimoji="0" lang="zh-TW" altLang="en-US" sz="2000" dirty="0">
                  <a:latin typeface="微軟正黑體" pitchFamily="34" charset="-120"/>
                  <a:ea typeface="微軟正黑體" pitchFamily="34" charset="-120"/>
                </a:rPr>
                <a:t>等</a:t>
              </a:r>
              <a:r>
                <a:rPr kumimoji="0" lang="en-US" altLang="zh-TW" sz="2000" dirty="0">
                  <a:latin typeface="微軟正黑體" pitchFamily="34" charset="-120"/>
                  <a:ea typeface="微軟正黑體" pitchFamily="34" charset="-120"/>
                </a:rPr>
                <a:t>20</a:t>
              </a:r>
              <a:r>
                <a:rPr kumimoji="0" lang="zh-TW" altLang="en-US" sz="2000" dirty="0">
                  <a:latin typeface="微軟正黑體" pitchFamily="34" charset="-120"/>
                  <a:ea typeface="微軟正黑體" pitchFamily="34" charset="-120"/>
                </a:rPr>
                <a:t>種語言</a:t>
              </a:r>
            </a:p>
          </p:txBody>
        </p:sp>
        <p:cxnSp>
          <p:nvCxnSpPr>
            <p:cNvPr id="58394" name="肘形接點 48">
              <a:extLst>
                <a:ext uri="{FF2B5EF4-FFF2-40B4-BE49-F238E27FC236}">
                  <a16:creationId xmlns="" xmlns:a16="http://schemas.microsoft.com/office/drawing/2014/main" id="{A6EA522C-D9A2-EB70-C838-2B45507116B2}"/>
                </a:ext>
              </a:extLst>
            </p:cNvPr>
            <p:cNvCxnSpPr>
              <a:cxnSpLocks noChangeShapeType="1"/>
            </p:cNvCxnSpPr>
            <p:nvPr/>
          </p:nvCxnSpPr>
          <p:spPr bwMode="auto">
            <a:xfrm>
              <a:off x="1984376" y="2500643"/>
              <a:ext cx="682624" cy="18720"/>
            </a:xfrm>
            <a:prstGeom prst="straightConnector1">
              <a:avLst/>
            </a:prstGeom>
            <a:noFill/>
            <a:ln w="381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7869858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60"/>
                                        </p:tgtEl>
                                      </p:cBhvr>
                                    </p:animEffect>
                                    <p:set>
                                      <p:cBhvr>
                                        <p:cTn id="15" dur="1" fill="hold">
                                          <p:stCondLst>
                                            <p:cond delay="499"/>
                                          </p:stCondLst>
                                        </p:cTn>
                                        <p:tgtEl>
                                          <p:spTgt spid="6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7"/>
                                        </p:tgtEl>
                                      </p:cBhvr>
                                    </p:animEffect>
                                    <p:set>
                                      <p:cBhvr>
                                        <p:cTn id="18" dur="1" fill="hold">
                                          <p:stCondLst>
                                            <p:cond delay="499"/>
                                          </p:stCondLst>
                                        </p:cTn>
                                        <p:tgtEl>
                                          <p:spTgt spid="5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59"/>
                                        </p:tgtEl>
                                      </p:cBhvr>
                                    </p:animEffect>
                                    <p:set>
                                      <p:cBhvr>
                                        <p:cTn id="27" dur="1" fill="hold">
                                          <p:stCondLst>
                                            <p:cond delay="499"/>
                                          </p:stCondLst>
                                        </p:cTn>
                                        <p:tgtEl>
                                          <p:spTgt spid="5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8"/>
                                        </p:tgtEl>
                                      </p:cBhvr>
                                    </p:animEffect>
                                    <p:set>
                                      <p:cBhvr>
                                        <p:cTn id="30" dur="1" fill="hold">
                                          <p:stCondLst>
                                            <p:cond delay="499"/>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childTnLst>
                                </p:cTn>
                              </p:par>
                              <p:par>
                                <p:cTn id="42" presetID="10" presetClass="exit" presetSubtype="0" fill="hold" nodeType="withEffect">
                                  <p:stCondLst>
                                    <p:cond delay="0"/>
                                  </p:stCondLst>
                                  <p:childTnLst>
                                    <p:animEffect transition="out" filter="fade">
                                      <p:cBhvr>
                                        <p:cTn id="43" dur="500"/>
                                        <p:tgtEl>
                                          <p:spTgt spid="56"/>
                                        </p:tgtEl>
                                      </p:cBhvr>
                                    </p:animEffect>
                                    <p:set>
                                      <p:cBhvr>
                                        <p:cTn id="44" dur="1" fill="hold">
                                          <p:stCondLst>
                                            <p:cond delay="499"/>
                                          </p:stCondLst>
                                        </p:cTn>
                                        <p:tgtEl>
                                          <p:spTgt spid="5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xit" presetSubtype="0" fill="hold" nodeType="withEffect">
                                  <p:stCondLst>
                                    <p:cond delay="0"/>
                                  </p:stCondLst>
                                  <p:childTnLst>
                                    <p:animEffect transition="out" filter="fade">
                                      <p:cBhvr>
                                        <p:cTn id="51" dur="500"/>
                                        <p:tgtEl>
                                          <p:spTgt spid="61"/>
                                        </p:tgtEl>
                                      </p:cBhvr>
                                    </p:animEffect>
                                    <p:set>
                                      <p:cBhvr>
                                        <p:cTn id="52" dur="1" fill="hold">
                                          <p:stCondLst>
                                            <p:cond delay="499"/>
                                          </p:stCondLst>
                                        </p:cTn>
                                        <p:tgtEl>
                                          <p:spTgt spid="6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xit" presetSubtype="0" fill="hold"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par>
                                <p:cTn id="90" presetID="31"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p:cTn id="92" dur="1000" fill="hold"/>
                                        <p:tgtEl>
                                          <p:spTgt spid="37"/>
                                        </p:tgtEl>
                                        <p:attrNameLst>
                                          <p:attrName>ppt_w</p:attrName>
                                        </p:attrNameLst>
                                      </p:cBhvr>
                                      <p:tavLst>
                                        <p:tav tm="0">
                                          <p:val>
                                            <p:fltVal val="0"/>
                                          </p:val>
                                        </p:tav>
                                        <p:tav tm="100000">
                                          <p:val>
                                            <p:strVal val="#ppt_w"/>
                                          </p:val>
                                        </p:tav>
                                      </p:tavLst>
                                    </p:anim>
                                    <p:anim calcmode="lin" valueType="num">
                                      <p:cBhvr>
                                        <p:cTn id="93" dur="1000" fill="hold"/>
                                        <p:tgtEl>
                                          <p:spTgt spid="37"/>
                                        </p:tgtEl>
                                        <p:attrNameLst>
                                          <p:attrName>ppt_h</p:attrName>
                                        </p:attrNameLst>
                                      </p:cBhvr>
                                      <p:tavLst>
                                        <p:tav tm="0">
                                          <p:val>
                                            <p:fltVal val="0"/>
                                          </p:val>
                                        </p:tav>
                                        <p:tav tm="100000">
                                          <p:val>
                                            <p:strVal val="#ppt_h"/>
                                          </p:val>
                                        </p:tav>
                                      </p:tavLst>
                                    </p:anim>
                                    <p:anim calcmode="lin" valueType="num">
                                      <p:cBhvr>
                                        <p:cTn id="94" dur="1000" fill="hold"/>
                                        <p:tgtEl>
                                          <p:spTgt spid="37"/>
                                        </p:tgtEl>
                                        <p:attrNameLst>
                                          <p:attrName>style.rotation</p:attrName>
                                        </p:attrNameLst>
                                      </p:cBhvr>
                                      <p:tavLst>
                                        <p:tav tm="0">
                                          <p:val>
                                            <p:fltVal val="90"/>
                                          </p:val>
                                        </p:tav>
                                        <p:tav tm="100000">
                                          <p:val>
                                            <p:fltVal val="0"/>
                                          </p:val>
                                        </p:tav>
                                      </p:tavLst>
                                    </p:anim>
                                    <p:animEffect transition="in" filter="fade">
                                      <p:cBhvr>
                                        <p:cTn id="95" dur="1000"/>
                                        <p:tgtEl>
                                          <p:spTgt spid="3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6" grpId="0" animBg="1"/>
      <p:bldP spid="28" grpId="0" animBg="1"/>
      <p:bldP spid="57" grpId="0" animBg="1"/>
      <p:bldP spid="57" grpId="1" animBg="1"/>
      <p:bldP spid="58" grpId="0" animBg="1"/>
      <p:bldP spid="58" grpId="1" animBg="1"/>
      <p:bldP spid="25" grpId="0" animBg="1"/>
      <p:bldP spid="2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a:extLst>
              <a:ext uri="{FF2B5EF4-FFF2-40B4-BE49-F238E27FC236}">
                <a16:creationId xmlns="" xmlns:a16="http://schemas.microsoft.com/office/drawing/2014/main" id="{23DC7711-2D34-7F7C-7F7D-06C70712C02B}"/>
              </a:ext>
            </a:extLst>
          </p:cNvPr>
          <p:cNvSpPr>
            <a:spLocks noGrp="1"/>
          </p:cNvSpPr>
          <p:nvPr>
            <p:ph type="title"/>
          </p:nvPr>
        </p:nvSpPr>
        <p:spPr>
          <a:xfrm>
            <a:off x="3048000" y="152400"/>
            <a:ext cx="7162800" cy="1066800"/>
          </a:xfrm>
        </p:spPr>
        <p:txBody>
          <a:bodyPr/>
          <a:lstStyle/>
          <a:p>
            <a:r>
              <a:rPr lang="en-US" altLang="zh-TW">
                <a:latin typeface="微軟正黑體" panose="020B0604030504040204" pitchFamily="34" charset="-120"/>
                <a:ea typeface="微軟正黑體" panose="020B0604030504040204" pitchFamily="34" charset="-120"/>
                <a:cs typeface="Aharoni" panose="020F0502020204030204" pitchFamily="2" charset="-79"/>
              </a:rPr>
              <a:t>ProQuest Research Assistant </a:t>
            </a:r>
            <a:br>
              <a:rPr lang="en-US" altLang="zh-TW">
                <a:latin typeface="微軟正黑體" panose="020B0604030504040204" pitchFamily="34" charset="-120"/>
                <a:ea typeface="微軟正黑體" panose="020B0604030504040204" pitchFamily="34" charset="-120"/>
                <a:cs typeface="Aharoni" panose="020F0502020204030204" pitchFamily="2" charset="-79"/>
              </a:rPr>
            </a:br>
            <a:r>
              <a:rPr lang="zh-TW" altLang="en-US">
                <a:latin typeface="微軟正黑體" panose="020B0604030504040204" pitchFamily="34" charset="-120"/>
                <a:ea typeface="微軟正黑體" panose="020B0604030504040204" pitchFamily="34" charset="-120"/>
                <a:cs typeface="Aharoni" panose="020F0502020204030204" pitchFamily="2" charset="-79"/>
              </a:rPr>
              <a:t>全新</a:t>
            </a:r>
            <a:r>
              <a:rPr lang="en-US" altLang="zh-TW">
                <a:latin typeface="微軟正黑體" panose="020B0604030504040204" pitchFamily="34" charset="-120"/>
                <a:ea typeface="微軟正黑體" panose="020B0604030504040204" pitchFamily="34" charset="-120"/>
                <a:cs typeface="Aharoni" panose="020F0502020204030204" pitchFamily="2" charset="-79"/>
              </a:rPr>
              <a:t>AI</a:t>
            </a:r>
            <a:r>
              <a:rPr lang="zh-TW" altLang="en-US">
                <a:latin typeface="微軟正黑體" panose="020B0604030504040204" pitchFamily="34" charset="-120"/>
                <a:ea typeface="微軟正黑體" panose="020B0604030504040204" pitchFamily="34" charset="-120"/>
                <a:cs typeface="Aharoni" panose="020F0502020204030204" pitchFamily="2" charset="-79"/>
              </a:rPr>
              <a:t> 智能檢索功能</a:t>
            </a:r>
            <a:endParaRPr lang="zh-TW" altLang="en-US">
              <a:ea typeface="微軟正黑體" panose="020B0604030504040204" pitchFamily="34" charset="-120"/>
              <a:cs typeface="Aharoni" panose="020F0502020204030204" pitchFamily="2" charset="-79"/>
            </a:endParaRPr>
          </a:p>
        </p:txBody>
      </p:sp>
      <p:grpSp>
        <p:nvGrpSpPr>
          <p:cNvPr id="3" name="群組 2">
            <a:extLst>
              <a:ext uri="{FF2B5EF4-FFF2-40B4-BE49-F238E27FC236}">
                <a16:creationId xmlns="" xmlns:a16="http://schemas.microsoft.com/office/drawing/2014/main" id="{702F200E-609A-4631-1F60-79E1D9E564CB}"/>
              </a:ext>
            </a:extLst>
          </p:cNvPr>
          <p:cNvGrpSpPr>
            <a:grpSpLocks/>
          </p:cNvGrpSpPr>
          <p:nvPr/>
        </p:nvGrpSpPr>
        <p:grpSpPr bwMode="auto">
          <a:xfrm>
            <a:off x="1693863" y="77788"/>
            <a:ext cx="1143000" cy="989012"/>
            <a:chOff x="7429500" y="-608012"/>
            <a:chExt cx="1143000" cy="989012"/>
          </a:xfrm>
        </p:grpSpPr>
        <p:sp>
          <p:nvSpPr>
            <p:cNvPr id="4" name="爆炸 1 3">
              <a:extLst>
                <a:ext uri="{FF2B5EF4-FFF2-40B4-BE49-F238E27FC236}">
                  <a16:creationId xmlns="" xmlns:a16="http://schemas.microsoft.com/office/drawing/2014/main" id="{20A63ADF-FFA2-3CDB-BB77-29793CD16404}"/>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59400" name="文字方塊 4">
              <a:extLst>
                <a:ext uri="{FF2B5EF4-FFF2-40B4-BE49-F238E27FC236}">
                  <a16:creationId xmlns="" xmlns:a16="http://schemas.microsoft.com/office/drawing/2014/main" id="{0F082B55-54D1-9A8D-73D8-0CF66D52709D}"/>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pic>
        <p:nvPicPr>
          <p:cNvPr id="59396" name="圖片 5">
            <a:extLst>
              <a:ext uri="{FF2B5EF4-FFF2-40B4-BE49-F238E27FC236}">
                <a16:creationId xmlns="" xmlns:a16="http://schemas.microsoft.com/office/drawing/2014/main" id="{AD85D08E-D52F-1FB8-C514-AAAD1A05D37F}"/>
              </a:ext>
            </a:extLst>
          </p:cNvPr>
          <p:cNvPicPr>
            <a:picLocks noChangeAspect="1"/>
          </p:cNvPicPr>
          <p:nvPr/>
        </p:nvPicPr>
        <p:blipFill rotWithShape="1">
          <a:blip r:embed="rId2">
            <a:extLst>
              <a:ext uri="{28A0092B-C50C-407E-A947-70E740481C1C}">
                <a14:useLocalDpi xmlns:a14="http://schemas.microsoft.com/office/drawing/2010/main" val="0"/>
              </a:ext>
            </a:extLst>
          </a:blip>
          <a:srcRect r="833" b="8157"/>
          <a:stretch>
            <a:fillRect/>
          </a:stretch>
        </p:blipFill>
        <p:spPr bwMode="auto">
          <a:xfrm>
            <a:off x="876000" y="1324275"/>
            <a:ext cx="10440000" cy="49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 xmlns:a16="http://schemas.microsoft.com/office/drawing/2014/main" id="{09D10AF7-2957-B086-D6D9-9362EC5B0108}"/>
              </a:ext>
            </a:extLst>
          </p:cNvPr>
          <p:cNvSpPr>
            <a:spLocks noChangeArrowheads="1"/>
          </p:cNvSpPr>
          <p:nvPr/>
        </p:nvSpPr>
        <p:spPr bwMode="auto">
          <a:xfrm>
            <a:off x="6705600" y="2376488"/>
            <a:ext cx="3505200" cy="1014412"/>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zh-TW" altLang="en-US" sz="2000" b="1" dirty="0">
                <a:latin typeface="微軟正黑體" panose="020B0604030504040204" pitchFamily="34" charset="-120"/>
                <a:ea typeface="微軟正黑體" panose="020B0604030504040204" pitchFamily="34" charset="-120"/>
              </a:rPr>
              <a:t>洞察核心要點：</a:t>
            </a:r>
          </a:p>
          <a:p>
            <a:pPr>
              <a:defRPr/>
            </a:pPr>
            <a:r>
              <a:rPr lang="zh-TW" altLang="en-US" sz="2000" dirty="0">
                <a:latin typeface="微軟正黑體" panose="020B0604030504040204" pitchFamily="34" charset="-120"/>
                <a:ea typeface="微軟正黑體" panose="020B0604030504040204" pitchFamily="34" charset="-120"/>
              </a:rPr>
              <a:t>根據當前查看的文獻歸納</a:t>
            </a:r>
          </a:p>
          <a:p>
            <a:pPr>
              <a:defRPr/>
            </a:pPr>
            <a:r>
              <a:rPr lang="zh-TW" altLang="en-US" sz="2000" dirty="0">
                <a:latin typeface="微軟正黑體" panose="020B0604030504040204" pitchFamily="34" charset="-120"/>
                <a:ea typeface="微軟正黑體" panose="020B0604030504040204" pitchFamily="34" charset="-120"/>
              </a:rPr>
              <a:t>核心要點，快速判斷相關性</a:t>
            </a:r>
            <a:r>
              <a:rPr lang="zh-TW" altLang="en-US" sz="2000" dirty="0"/>
              <a:t>。</a:t>
            </a:r>
            <a:endParaRPr kumimoji="0" lang="en-US" altLang="zh-TW" sz="2000" dirty="0">
              <a:latin typeface="微軟正黑體" pitchFamily="34" charset="-120"/>
              <a:ea typeface="微軟正黑體" pitchFamily="34" charset="-120"/>
            </a:endParaRPr>
          </a:p>
        </p:txBody>
      </p:sp>
      <p:sp>
        <p:nvSpPr>
          <p:cNvPr id="8" name="Rectangle 5">
            <a:extLst>
              <a:ext uri="{FF2B5EF4-FFF2-40B4-BE49-F238E27FC236}">
                <a16:creationId xmlns="" xmlns:a16="http://schemas.microsoft.com/office/drawing/2014/main" id="{04E58011-0CEB-FF09-7926-52C6C56A5BC7}"/>
              </a:ext>
            </a:extLst>
          </p:cNvPr>
          <p:cNvSpPr>
            <a:spLocks noChangeArrowheads="1"/>
          </p:cNvSpPr>
          <p:nvPr/>
        </p:nvSpPr>
        <p:spPr bwMode="auto">
          <a:xfrm>
            <a:off x="6705600" y="5025725"/>
            <a:ext cx="4305300" cy="10160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zh-TW" altLang="en-US" sz="2000" b="1" dirty="0">
                <a:latin typeface="微軟正黑體" panose="020B0604030504040204" pitchFamily="34" charset="-120"/>
                <a:ea typeface="微軟正黑體" panose="020B0604030504040204" pitchFamily="34" charset="-120"/>
              </a:rPr>
              <a:t>延伸探索資源：</a:t>
            </a:r>
          </a:p>
          <a:p>
            <a:pPr>
              <a:defRPr/>
            </a:pPr>
            <a:r>
              <a:rPr lang="zh-TW" altLang="en-US" sz="2000" dirty="0">
                <a:latin typeface="微軟正黑體" panose="020B0604030504040204" pitchFamily="34" charset="-120"/>
                <a:ea typeface="微軟正黑體" panose="020B0604030504040204" pitchFamily="34" charset="-120"/>
              </a:rPr>
              <a:t>推薦與此文章相關的文獻，協助深入了解類似研究內容與脈絡。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a:extLst>
              <a:ext uri="{FF2B5EF4-FFF2-40B4-BE49-F238E27FC236}">
                <a16:creationId xmlns="" xmlns:a16="http://schemas.microsoft.com/office/drawing/2014/main" id="{B208F35F-DCF9-DA62-66FA-ADE82C621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400800" y="2026212"/>
            <a:ext cx="4992687" cy="28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19" name="標題 1">
            <a:extLst>
              <a:ext uri="{FF2B5EF4-FFF2-40B4-BE49-F238E27FC236}">
                <a16:creationId xmlns="" xmlns:a16="http://schemas.microsoft.com/office/drawing/2014/main" id="{22CD6DF9-A2A4-10CE-FF0D-0D8F7F147E16}"/>
              </a:ext>
            </a:extLst>
          </p:cNvPr>
          <p:cNvSpPr>
            <a:spLocks noGrp="1"/>
          </p:cNvSpPr>
          <p:nvPr>
            <p:ph type="title"/>
          </p:nvPr>
        </p:nvSpPr>
        <p:spPr>
          <a:xfrm>
            <a:off x="3048000" y="152400"/>
            <a:ext cx="7162800" cy="1066800"/>
          </a:xfrm>
        </p:spPr>
        <p:txBody>
          <a:bodyPr/>
          <a:lstStyle/>
          <a:p>
            <a:r>
              <a:rPr lang="en-US" altLang="zh-TW">
                <a:latin typeface="微軟正黑體" panose="020B0604030504040204" pitchFamily="34" charset="-120"/>
                <a:ea typeface="微軟正黑體" panose="020B0604030504040204" pitchFamily="34" charset="-120"/>
                <a:cs typeface="Aharoni" panose="020F0502020204030204" pitchFamily="2" charset="-79"/>
              </a:rPr>
              <a:t>ProQuest Research Assistant </a:t>
            </a:r>
            <a:br>
              <a:rPr lang="en-US" altLang="zh-TW">
                <a:latin typeface="微軟正黑體" panose="020B0604030504040204" pitchFamily="34" charset="-120"/>
                <a:ea typeface="微軟正黑體" panose="020B0604030504040204" pitchFamily="34" charset="-120"/>
                <a:cs typeface="Aharoni" panose="020F0502020204030204" pitchFamily="2" charset="-79"/>
              </a:rPr>
            </a:br>
            <a:r>
              <a:rPr lang="zh-TW" altLang="en-US">
                <a:latin typeface="微軟正黑體" panose="020B0604030504040204" pitchFamily="34" charset="-120"/>
                <a:ea typeface="微軟正黑體" panose="020B0604030504040204" pitchFamily="34" charset="-120"/>
                <a:cs typeface="Aharoni" panose="020F0502020204030204" pitchFamily="2" charset="-79"/>
              </a:rPr>
              <a:t>全新</a:t>
            </a:r>
            <a:r>
              <a:rPr lang="en-US" altLang="zh-TW">
                <a:latin typeface="微軟正黑體" panose="020B0604030504040204" pitchFamily="34" charset="-120"/>
                <a:ea typeface="微軟正黑體" panose="020B0604030504040204" pitchFamily="34" charset="-120"/>
                <a:cs typeface="Aharoni" panose="020F0502020204030204" pitchFamily="2" charset="-79"/>
              </a:rPr>
              <a:t>AI</a:t>
            </a:r>
            <a:r>
              <a:rPr lang="zh-TW" altLang="en-US">
                <a:latin typeface="微軟正黑體" panose="020B0604030504040204" pitchFamily="34" charset="-120"/>
                <a:ea typeface="微軟正黑體" panose="020B0604030504040204" pitchFamily="34" charset="-120"/>
                <a:cs typeface="Aharoni" panose="020F0502020204030204" pitchFamily="2" charset="-79"/>
              </a:rPr>
              <a:t> 智能檢索功能</a:t>
            </a:r>
            <a:endParaRPr lang="zh-TW" altLang="en-US">
              <a:ea typeface="微軟正黑體" panose="020B0604030504040204" pitchFamily="34" charset="-120"/>
              <a:cs typeface="Aharoni" panose="020F0502020204030204" pitchFamily="2" charset="-79"/>
            </a:endParaRPr>
          </a:p>
        </p:txBody>
      </p:sp>
      <p:grpSp>
        <p:nvGrpSpPr>
          <p:cNvPr id="3" name="群組 2">
            <a:extLst>
              <a:ext uri="{FF2B5EF4-FFF2-40B4-BE49-F238E27FC236}">
                <a16:creationId xmlns="" xmlns:a16="http://schemas.microsoft.com/office/drawing/2014/main" id="{C07A2A6C-46F0-DD23-007E-A7DB37B0EC4E}"/>
              </a:ext>
            </a:extLst>
          </p:cNvPr>
          <p:cNvGrpSpPr>
            <a:grpSpLocks/>
          </p:cNvGrpSpPr>
          <p:nvPr/>
        </p:nvGrpSpPr>
        <p:grpSpPr bwMode="auto">
          <a:xfrm>
            <a:off x="1693863" y="77788"/>
            <a:ext cx="1143000" cy="989012"/>
            <a:chOff x="7429500" y="-608012"/>
            <a:chExt cx="1143000" cy="989012"/>
          </a:xfrm>
        </p:grpSpPr>
        <p:sp>
          <p:nvSpPr>
            <p:cNvPr id="4" name="爆炸 1 3">
              <a:extLst>
                <a:ext uri="{FF2B5EF4-FFF2-40B4-BE49-F238E27FC236}">
                  <a16:creationId xmlns="" xmlns:a16="http://schemas.microsoft.com/office/drawing/2014/main" id="{19D61AE0-E134-8686-9E14-3874AD0C48A9}"/>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60425" name="文字方塊 4">
              <a:extLst>
                <a:ext uri="{FF2B5EF4-FFF2-40B4-BE49-F238E27FC236}">
                  <a16:creationId xmlns="" xmlns:a16="http://schemas.microsoft.com/office/drawing/2014/main" id="{FC700526-058C-4EC6-C0CB-AD5E3B8B6956}"/>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sp>
        <p:nvSpPr>
          <p:cNvPr id="7" name="Rectangle 5">
            <a:extLst>
              <a:ext uri="{FF2B5EF4-FFF2-40B4-BE49-F238E27FC236}">
                <a16:creationId xmlns="" xmlns:a16="http://schemas.microsoft.com/office/drawing/2014/main" id="{94E8D867-F36A-4A74-6A3C-1364DEC99DF0}"/>
              </a:ext>
            </a:extLst>
          </p:cNvPr>
          <p:cNvSpPr>
            <a:spLocks noChangeArrowheads="1"/>
          </p:cNvSpPr>
          <p:nvPr/>
        </p:nvSpPr>
        <p:spPr bwMode="auto">
          <a:xfrm>
            <a:off x="7543799" y="5019527"/>
            <a:ext cx="3849687" cy="101566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zh-TW" altLang="en-US" sz="2000" b="1" dirty="0">
                <a:latin typeface="微軟正黑體" panose="020B0604030504040204" pitchFamily="34" charset="-120"/>
                <a:ea typeface="微軟正黑體" panose="020B0604030504040204" pitchFamily="34" charset="-120"/>
              </a:rPr>
              <a:t>建議研究課題：</a:t>
            </a:r>
          </a:p>
          <a:p>
            <a:pPr>
              <a:defRPr/>
            </a:pPr>
            <a:r>
              <a:rPr lang="zh-TW" altLang="en-US" sz="2000" dirty="0">
                <a:latin typeface="微軟正黑體" panose="020B0604030504040204" pitchFamily="34" charset="-120"/>
                <a:ea typeface="微軟正黑體" panose="020B0604030504040204" pitchFamily="34" charset="-120"/>
              </a:rPr>
              <a:t>點擊任一敘述後的放大鏡，檢索課題建議，啟發研究靈感。</a:t>
            </a:r>
            <a:endParaRPr kumimoji="0" lang="en-US" altLang="zh-TW" sz="2000" dirty="0">
              <a:latin typeface="微軟正黑體" pitchFamily="34" charset="-120"/>
              <a:ea typeface="微軟正黑體" pitchFamily="34" charset="-120"/>
            </a:endParaRPr>
          </a:p>
        </p:txBody>
      </p:sp>
      <p:pic>
        <p:nvPicPr>
          <p:cNvPr id="60423" name="Picture 3">
            <a:extLst>
              <a:ext uri="{FF2B5EF4-FFF2-40B4-BE49-F238E27FC236}">
                <a16:creationId xmlns="" xmlns:a16="http://schemas.microsoft.com/office/drawing/2014/main" id="{5A2D7E94-A732-D3C8-5997-2A1AD2678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95400" y="1330473"/>
            <a:ext cx="4676273" cy="486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a:extLst>
              <a:ext uri="{FF2B5EF4-FFF2-40B4-BE49-F238E27FC236}">
                <a16:creationId xmlns="" xmlns:a16="http://schemas.microsoft.com/office/drawing/2014/main" id="{7103F7AC-2728-5AE2-FDD9-198BC4A552C4}"/>
              </a:ext>
            </a:extLst>
          </p:cNvPr>
          <p:cNvSpPr>
            <a:spLocks noChangeArrowheads="1"/>
          </p:cNvSpPr>
          <p:nvPr/>
        </p:nvSpPr>
        <p:spPr bwMode="auto">
          <a:xfrm>
            <a:off x="2379662" y="5019527"/>
            <a:ext cx="4249738" cy="10160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zh-TW" altLang="en-US" sz="2000" b="1" dirty="0">
                <a:latin typeface="微軟正黑體" panose="020B0604030504040204" pitchFamily="34" charset="-120"/>
                <a:ea typeface="微軟正黑體" panose="020B0604030504040204" pitchFamily="34" charset="-120"/>
              </a:rPr>
              <a:t>精準鎖定關鍵詞：</a:t>
            </a:r>
          </a:p>
          <a:p>
            <a:pPr>
              <a:defRPr/>
            </a:pPr>
            <a:r>
              <a:rPr lang="zh-TW" altLang="en-US" sz="2000" dirty="0">
                <a:latin typeface="微軟正黑體" panose="020B0604030504040204" pitchFamily="34" charset="-120"/>
                <a:ea typeface="微軟正黑體" panose="020B0604030504040204" pitchFamily="34" charset="-120"/>
              </a:rPr>
              <a:t>根據此文獻產出術語索引，勾選後自動添加相關檢索詞，強化搜尋效率。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舉例：開展文獻的調研</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23660"/>
            <a:ext cx="10363200" cy="424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bwMode="auto">
          <a:xfrm>
            <a:off x="990600" y="4343400"/>
            <a:ext cx="1600200" cy="1219200"/>
          </a:xfrm>
          <a:prstGeom prst="rect">
            <a:avLst/>
          </a:prstGeom>
          <a:noFill/>
          <a:ln w="2857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88916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FA4A2D6D-5CCC-7751-A2A0-4352BB77E757}"/>
              </a:ext>
            </a:extLst>
          </p:cNvPr>
          <p:cNvPicPr>
            <a:picLocks noChangeAspect="1"/>
          </p:cNvPicPr>
          <p:nvPr/>
        </p:nvPicPr>
        <p:blipFill>
          <a:blip r:embed="rId2"/>
          <a:stretch>
            <a:fillRect/>
          </a:stretch>
        </p:blipFill>
        <p:spPr>
          <a:xfrm>
            <a:off x="6251576" y="1254423"/>
            <a:ext cx="4833085" cy="5603577"/>
          </a:xfrm>
          <a:prstGeom prst="rect">
            <a:avLst/>
          </a:prstGeom>
        </p:spPr>
      </p:pic>
      <p:pic>
        <p:nvPicPr>
          <p:cNvPr id="61443" name="Picture 2">
            <a:extLst>
              <a:ext uri="{FF2B5EF4-FFF2-40B4-BE49-F238E27FC236}">
                <a16:creationId xmlns="" xmlns:a16="http://schemas.microsoft.com/office/drawing/2014/main" id="{CD45CDF2-9C87-A596-CFDC-DBF34B911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 b="-1141"/>
          <a:stretch>
            <a:fillRect/>
          </a:stretch>
        </p:blipFill>
        <p:spPr bwMode="auto">
          <a:xfrm>
            <a:off x="1023938" y="1365155"/>
            <a:ext cx="4916488" cy="407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4" name="標題 1">
            <a:extLst>
              <a:ext uri="{FF2B5EF4-FFF2-40B4-BE49-F238E27FC236}">
                <a16:creationId xmlns="" xmlns:a16="http://schemas.microsoft.com/office/drawing/2014/main" id="{FC5A4939-6AF8-7F24-BADD-438AD59DE41E}"/>
              </a:ext>
            </a:extLst>
          </p:cNvPr>
          <p:cNvSpPr>
            <a:spLocks noGrp="1"/>
          </p:cNvSpPr>
          <p:nvPr>
            <p:ph type="title"/>
          </p:nvPr>
        </p:nvSpPr>
        <p:spPr>
          <a:xfrm>
            <a:off x="3048000" y="152400"/>
            <a:ext cx="7162800" cy="1066800"/>
          </a:xfrm>
        </p:spPr>
        <p:txBody>
          <a:bodyPr/>
          <a:lstStyle/>
          <a:p>
            <a:r>
              <a:rPr lang="en-US" altLang="zh-TW">
                <a:latin typeface="微軟正黑體" panose="020B0604030504040204" pitchFamily="34" charset="-120"/>
                <a:ea typeface="微軟正黑體" panose="020B0604030504040204" pitchFamily="34" charset="-120"/>
                <a:cs typeface="Aharoni" panose="020F0502020204030204" pitchFamily="2" charset="-79"/>
              </a:rPr>
              <a:t>ProQuest Research Assistant </a:t>
            </a:r>
            <a:br>
              <a:rPr lang="en-US" altLang="zh-TW">
                <a:latin typeface="微軟正黑體" panose="020B0604030504040204" pitchFamily="34" charset="-120"/>
                <a:ea typeface="微軟正黑體" panose="020B0604030504040204" pitchFamily="34" charset="-120"/>
                <a:cs typeface="Aharoni" panose="020F0502020204030204" pitchFamily="2" charset="-79"/>
              </a:rPr>
            </a:br>
            <a:r>
              <a:rPr lang="zh-TW" altLang="en-US">
                <a:latin typeface="微軟正黑體" panose="020B0604030504040204" pitchFamily="34" charset="-120"/>
                <a:ea typeface="微軟正黑體" panose="020B0604030504040204" pitchFamily="34" charset="-120"/>
                <a:cs typeface="Aharoni" panose="020F0502020204030204" pitchFamily="2" charset="-79"/>
              </a:rPr>
              <a:t>全新</a:t>
            </a:r>
            <a:r>
              <a:rPr lang="en-US" altLang="zh-TW">
                <a:latin typeface="微軟正黑體" panose="020B0604030504040204" pitchFamily="34" charset="-120"/>
                <a:ea typeface="微軟正黑體" panose="020B0604030504040204" pitchFamily="34" charset="-120"/>
                <a:cs typeface="Aharoni" panose="020F0502020204030204" pitchFamily="2" charset="-79"/>
              </a:rPr>
              <a:t>AI</a:t>
            </a:r>
            <a:r>
              <a:rPr lang="zh-TW" altLang="en-US">
                <a:latin typeface="微軟正黑體" panose="020B0604030504040204" pitchFamily="34" charset="-120"/>
                <a:ea typeface="微軟正黑體" panose="020B0604030504040204" pitchFamily="34" charset="-120"/>
                <a:cs typeface="Aharoni" panose="020F0502020204030204" pitchFamily="2" charset="-79"/>
              </a:rPr>
              <a:t> 智能檢索功能</a:t>
            </a:r>
            <a:endParaRPr lang="zh-TW" altLang="en-US">
              <a:ea typeface="微軟正黑體" panose="020B0604030504040204" pitchFamily="34" charset="-120"/>
              <a:cs typeface="Aharoni" panose="020F0502020204030204" pitchFamily="2" charset="-79"/>
            </a:endParaRPr>
          </a:p>
        </p:txBody>
      </p:sp>
      <p:grpSp>
        <p:nvGrpSpPr>
          <p:cNvPr id="3" name="群組 2">
            <a:extLst>
              <a:ext uri="{FF2B5EF4-FFF2-40B4-BE49-F238E27FC236}">
                <a16:creationId xmlns="" xmlns:a16="http://schemas.microsoft.com/office/drawing/2014/main" id="{9CF86C4B-4999-6219-8952-6B037408CA09}"/>
              </a:ext>
            </a:extLst>
          </p:cNvPr>
          <p:cNvGrpSpPr>
            <a:grpSpLocks/>
          </p:cNvGrpSpPr>
          <p:nvPr/>
        </p:nvGrpSpPr>
        <p:grpSpPr bwMode="auto">
          <a:xfrm>
            <a:off x="1693863" y="77788"/>
            <a:ext cx="1143000" cy="989012"/>
            <a:chOff x="7429500" y="-608012"/>
            <a:chExt cx="1143000" cy="989012"/>
          </a:xfrm>
        </p:grpSpPr>
        <p:sp>
          <p:nvSpPr>
            <p:cNvPr id="4" name="爆炸 1 3">
              <a:extLst>
                <a:ext uri="{FF2B5EF4-FFF2-40B4-BE49-F238E27FC236}">
                  <a16:creationId xmlns="" xmlns:a16="http://schemas.microsoft.com/office/drawing/2014/main" id="{B327402E-0865-7044-2440-4FF8CC0ECACE}"/>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61449" name="文字方塊 4">
              <a:extLst>
                <a:ext uri="{FF2B5EF4-FFF2-40B4-BE49-F238E27FC236}">
                  <a16:creationId xmlns="" xmlns:a16="http://schemas.microsoft.com/office/drawing/2014/main" id="{E94848E4-3DE4-4C93-4257-250ACE7D88F8}"/>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sp>
        <p:nvSpPr>
          <p:cNvPr id="7" name="Rectangle 5">
            <a:extLst>
              <a:ext uri="{FF2B5EF4-FFF2-40B4-BE49-F238E27FC236}">
                <a16:creationId xmlns="" xmlns:a16="http://schemas.microsoft.com/office/drawing/2014/main" id="{D38A1635-8E78-68EC-BE9A-6A1DFF5A3EE9}"/>
              </a:ext>
            </a:extLst>
          </p:cNvPr>
          <p:cNvSpPr>
            <a:spLocks noChangeArrowheads="1"/>
          </p:cNvSpPr>
          <p:nvPr/>
        </p:nvSpPr>
        <p:spPr bwMode="auto">
          <a:xfrm>
            <a:off x="7211161" y="5095577"/>
            <a:ext cx="4022725" cy="10160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zh-TW" altLang="en-US" sz="2000" b="1" dirty="0">
                <a:latin typeface="微軟正黑體" panose="020B0604030504040204" pitchFamily="34" charset="-120"/>
                <a:ea typeface="微軟正黑體" panose="020B0604030504040204" pitchFamily="34" charset="-120"/>
              </a:rPr>
              <a:t>輕鬆解析文章資訊：</a:t>
            </a:r>
          </a:p>
          <a:p>
            <a:pPr>
              <a:defRPr/>
            </a:pPr>
            <a:r>
              <a:rPr lang="zh-TW" altLang="en-US" sz="2000" dirty="0">
                <a:latin typeface="微軟正黑體" panose="020B0604030504040204" pitchFamily="34" charset="-120"/>
                <a:ea typeface="微軟正黑體" panose="020B0604030504040204" pitchFamily="34" charset="-120"/>
              </a:rPr>
              <a:t>自動判別文件中的重要資訊，包括研究假說、方法、限制等。</a:t>
            </a:r>
          </a:p>
        </p:txBody>
      </p:sp>
      <p:sp>
        <p:nvSpPr>
          <p:cNvPr id="8" name="Rectangle 5">
            <a:extLst>
              <a:ext uri="{FF2B5EF4-FFF2-40B4-BE49-F238E27FC236}">
                <a16:creationId xmlns="" xmlns:a16="http://schemas.microsoft.com/office/drawing/2014/main" id="{B3D876E1-FE00-6E8D-963B-023DCE6CC851}"/>
              </a:ext>
            </a:extLst>
          </p:cNvPr>
          <p:cNvSpPr>
            <a:spLocks noChangeArrowheads="1"/>
          </p:cNvSpPr>
          <p:nvPr/>
        </p:nvSpPr>
        <p:spPr bwMode="auto">
          <a:xfrm>
            <a:off x="1357313" y="5095577"/>
            <a:ext cx="4249737" cy="1016000"/>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zh-TW" altLang="en-US" sz="2000" b="1" dirty="0">
                <a:latin typeface="微軟正黑體" panose="020B0604030504040204" pitchFamily="34" charset="-120"/>
                <a:ea typeface="微軟正黑體" panose="020B0604030504040204" pitchFamily="34" charset="-120"/>
              </a:rPr>
              <a:t>快速掌握重點：</a:t>
            </a:r>
          </a:p>
          <a:p>
            <a:pPr>
              <a:defRPr/>
            </a:pPr>
            <a:r>
              <a:rPr lang="zh-TW" altLang="en-US" sz="2000" dirty="0">
                <a:latin typeface="微軟正黑體" panose="020B0604030504040204" pitchFamily="34" charset="-120"/>
                <a:ea typeface="微軟正黑體" panose="020B0604030504040204" pitchFamily="34" charset="-120"/>
              </a:rPr>
              <a:t>自動擷取文獻的關鍵發現與結論，</a:t>
            </a:r>
            <a:endParaRPr lang="en-US" altLang="zh-TW" sz="2000" dirty="0">
              <a:latin typeface="微軟正黑體" panose="020B0604030504040204" pitchFamily="34" charset="-120"/>
              <a:ea typeface="微軟正黑體" panose="020B0604030504040204" pitchFamily="34" charset="-120"/>
            </a:endParaRPr>
          </a:p>
          <a:p>
            <a:pPr>
              <a:defRPr/>
            </a:pPr>
            <a:r>
              <a:rPr lang="zh-TW" altLang="en-US" sz="2000" dirty="0">
                <a:latin typeface="微軟正黑體" panose="020B0604030504040204" pitchFamily="34" charset="-120"/>
                <a:ea typeface="微軟正黑體" panose="020B0604030504040204" pitchFamily="34" charset="-120"/>
              </a:rPr>
              <a:t>輕鬆定位相關章節，提升閱讀效率。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 xmlns:a16="http://schemas.microsoft.com/office/drawing/2014/main" id="{05B5D9C5-E3A1-7791-773D-CF272F416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038528" y="1219200"/>
            <a:ext cx="6114943" cy="533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標題 1">
            <a:extLst>
              <a:ext uri="{FF2B5EF4-FFF2-40B4-BE49-F238E27FC236}">
                <a16:creationId xmlns="" xmlns:a16="http://schemas.microsoft.com/office/drawing/2014/main" id="{512A3C9A-31BC-4079-73DF-60AF2335B243}"/>
              </a:ext>
            </a:extLst>
          </p:cNvPr>
          <p:cNvSpPr>
            <a:spLocks noGrp="1"/>
          </p:cNvSpPr>
          <p:nvPr>
            <p:ph type="title"/>
          </p:nvPr>
        </p:nvSpPr>
        <p:spPr>
          <a:xfrm>
            <a:off x="3048000" y="152400"/>
            <a:ext cx="7162800" cy="1066800"/>
          </a:xfrm>
        </p:spPr>
        <p:txBody>
          <a:bodyPr/>
          <a:lstStyle/>
          <a:p>
            <a:r>
              <a:rPr lang="en-US" altLang="zh-TW">
                <a:latin typeface="微軟正黑體" panose="020B0604030504040204" pitchFamily="34" charset="-120"/>
                <a:ea typeface="微軟正黑體" panose="020B0604030504040204" pitchFamily="34" charset="-120"/>
                <a:cs typeface="Aharoni" panose="020F0502020204030204" pitchFamily="2" charset="-79"/>
              </a:rPr>
              <a:t>ProQuest Research Assistant </a:t>
            </a:r>
            <a:br>
              <a:rPr lang="en-US" altLang="zh-TW">
                <a:latin typeface="微軟正黑體" panose="020B0604030504040204" pitchFamily="34" charset="-120"/>
                <a:ea typeface="微軟正黑體" panose="020B0604030504040204" pitchFamily="34" charset="-120"/>
                <a:cs typeface="Aharoni" panose="020F0502020204030204" pitchFamily="2" charset="-79"/>
              </a:rPr>
            </a:br>
            <a:r>
              <a:rPr lang="zh-TW" altLang="en-US">
                <a:latin typeface="微軟正黑體" panose="020B0604030504040204" pitchFamily="34" charset="-120"/>
                <a:ea typeface="微軟正黑體" panose="020B0604030504040204" pitchFamily="34" charset="-120"/>
                <a:cs typeface="Aharoni" panose="020F0502020204030204" pitchFamily="2" charset="-79"/>
              </a:rPr>
              <a:t>全新</a:t>
            </a:r>
            <a:r>
              <a:rPr lang="en-US" altLang="zh-TW">
                <a:latin typeface="微軟正黑體" panose="020B0604030504040204" pitchFamily="34" charset="-120"/>
                <a:ea typeface="微軟正黑體" panose="020B0604030504040204" pitchFamily="34" charset="-120"/>
                <a:cs typeface="Aharoni" panose="020F0502020204030204" pitchFamily="2" charset="-79"/>
              </a:rPr>
              <a:t>AI</a:t>
            </a:r>
            <a:r>
              <a:rPr lang="zh-TW" altLang="en-US">
                <a:latin typeface="微軟正黑體" panose="020B0604030504040204" pitchFamily="34" charset="-120"/>
                <a:ea typeface="微軟正黑體" panose="020B0604030504040204" pitchFamily="34" charset="-120"/>
                <a:cs typeface="Aharoni" panose="020F0502020204030204" pitchFamily="2" charset="-79"/>
              </a:rPr>
              <a:t> 智能檢索功能</a:t>
            </a:r>
            <a:endParaRPr lang="zh-TW" altLang="en-US">
              <a:ea typeface="微軟正黑體" panose="020B0604030504040204" pitchFamily="34" charset="-120"/>
              <a:cs typeface="Aharoni" panose="020F0502020204030204" pitchFamily="2" charset="-79"/>
            </a:endParaRPr>
          </a:p>
        </p:txBody>
      </p:sp>
      <p:grpSp>
        <p:nvGrpSpPr>
          <p:cNvPr id="3" name="群組 2">
            <a:extLst>
              <a:ext uri="{FF2B5EF4-FFF2-40B4-BE49-F238E27FC236}">
                <a16:creationId xmlns="" xmlns:a16="http://schemas.microsoft.com/office/drawing/2014/main" id="{B1C56024-E1FF-3F1D-6FD6-E43211894328}"/>
              </a:ext>
            </a:extLst>
          </p:cNvPr>
          <p:cNvGrpSpPr>
            <a:grpSpLocks/>
          </p:cNvGrpSpPr>
          <p:nvPr/>
        </p:nvGrpSpPr>
        <p:grpSpPr bwMode="auto">
          <a:xfrm>
            <a:off x="1693863" y="77788"/>
            <a:ext cx="1143000" cy="989012"/>
            <a:chOff x="7429500" y="-608012"/>
            <a:chExt cx="1143000" cy="989012"/>
          </a:xfrm>
        </p:grpSpPr>
        <p:sp>
          <p:nvSpPr>
            <p:cNvPr id="4" name="爆炸 1 3">
              <a:extLst>
                <a:ext uri="{FF2B5EF4-FFF2-40B4-BE49-F238E27FC236}">
                  <a16:creationId xmlns="" xmlns:a16="http://schemas.microsoft.com/office/drawing/2014/main" id="{66BEF40E-BA05-F137-513F-1A1BAF0A8A63}"/>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62471" name="文字方塊 4">
              <a:extLst>
                <a:ext uri="{FF2B5EF4-FFF2-40B4-BE49-F238E27FC236}">
                  <a16:creationId xmlns="" xmlns:a16="http://schemas.microsoft.com/office/drawing/2014/main" id="{49C2080D-9766-5C3F-6BA1-2B469A3BCADF}"/>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sp>
        <p:nvSpPr>
          <p:cNvPr id="7" name="Rectangle 5">
            <a:extLst>
              <a:ext uri="{FF2B5EF4-FFF2-40B4-BE49-F238E27FC236}">
                <a16:creationId xmlns="" xmlns:a16="http://schemas.microsoft.com/office/drawing/2014/main" id="{4DFDD9BC-C3F6-948D-8F60-01AA69D2AB71}"/>
              </a:ext>
            </a:extLst>
          </p:cNvPr>
          <p:cNvSpPr>
            <a:spLocks noChangeArrowheads="1"/>
          </p:cNvSpPr>
          <p:nvPr/>
        </p:nvSpPr>
        <p:spPr bwMode="auto">
          <a:xfrm>
            <a:off x="6477000" y="4930775"/>
            <a:ext cx="4300537" cy="708025"/>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a:spAutoFit/>
          </a:bodyPr>
          <a:lstStyle/>
          <a:p>
            <a:pPr>
              <a:defRPr/>
            </a:pPr>
            <a:r>
              <a:rPr lang="en-US" altLang="zh-TW" sz="2000" b="1" dirty="0">
                <a:latin typeface="微軟正黑體" panose="020B0604030504040204" pitchFamily="34" charset="-120"/>
                <a:ea typeface="微軟正黑體" panose="020B0604030504040204" pitchFamily="34" charset="-120"/>
              </a:rPr>
              <a:t>10</a:t>
            </a:r>
            <a:r>
              <a:rPr lang="zh-TW" altLang="en-US" sz="2000" b="1" dirty="0">
                <a:latin typeface="微軟正黑體" panose="020B0604030504040204" pitchFamily="34" charset="-120"/>
                <a:ea typeface="微軟正黑體" panose="020B0604030504040204" pitchFamily="34" charset="-120"/>
              </a:rPr>
              <a:t>個最重要觀念與定義：</a:t>
            </a:r>
          </a:p>
          <a:p>
            <a:pPr>
              <a:defRPr/>
            </a:pPr>
            <a:r>
              <a:rPr lang="zh-TW" altLang="en-US" sz="2000" dirty="0">
                <a:latin typeface="微軟正黑體" panose="020B0604030504040204" pitchFamily="34" charset="-120"/>
                <a:ea typeface="微軟正黑體" panose="020B0604030504040204" pitchFamily="34" charset="-120"/>
              </a:rPr>
              <a:t>進一步探索文獻中討論的重要觀念。</a:t>
            </a:r>
            <a:endParaRPr kumimoji="0" lang="en-US" altLang="zh-TW" sz="2000"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3E388F3-3355-1E36-0EF4-809B2DEBD6D9}"/>
            </a:ext>
          </a:extLst>
        </p:cNvPr>
        <p:cNvGrpSpPr/>
        <p:nvPr/>
      </p:nvGrpSpPr>
      <p:grpSpPr>
        <a:xfrm>
          <a:off x="0" y="0"/>
          <a:ext cx="0" cy="0"/>
          <a:chOff x="0" y="0"/>
          <a:chExt cx="0" cy="0"/>
        </a:xfrm>
      </p:grpSpPr>
      <p:sp>
        <p:nvSpPr>
          <p:cNvPr id="62467" name="標題 1">
            <a:extLst>
              <a:ext uri="{FF2B5EF4-FFF2-40B4-BE49-F238E27FC236}">
                <a16:creationId xmlns="" xmlns:a16="http://schemas.microsoft.com/office/drawing/2014/main" id="{765C5B3D-9141-E086-B9DE-DD57A747524E}"/>
              </a:ext>
            </a:extLst>
          </p:cNvPr>
          <p:cNvSpPr>
            <a:spLocks noGrp="1"/>
          </p:cNvSpPr>
          <p:nvPr>
            <p:ph type="title"/>
          </p:nvPr>
        </p:nvSpPr>
        <p:spPr>
          <a:xfrm>
            <a:off x="3048000" y="152400"/>
            <a:ext cx="7162800" cy="1066800"/>
          </a:xfrm>
        </p:spPr>
        <p:txBody>
          <a:bodyPr/>
          <a:lstStyle/>
          <a:p>
            <a:r>
              <a:rPr lang="en-US" altLang="zh-TW">
                <a:latin typeface="微軟正黑體" panose="020B0604030504040204" pitchFamily="34" charset="-120"/>
                <a:ea typeface="微軟正黑體" panose="020B0604030504040204" pitchFamily="34" charset="-120"/>
                <a:cs typeface="Aharoni" panose="020F0502020204030204" pitchFamily="2" charset="-79"/>
              </a:rPr>
              <a:t>ProQuest Research Assistant </a:t>
            </a:r>
            <a:br>
              <a:rPr lang="en-US" altLang="zh-TW">
                <a:latin typeface="微軟正黑體" panose="020B0604030504040204" pitchFamily="34" charset="-120"/>
                <a:ea typeface="微軟正黑體" panose="020B0604030504040204" pitchFamily="34" charset="-120"/>
                <a:cs typeface="Aharoni" panose="020F0502020204030204" pitchFamily="2" charset="-79"/>
              </a:rPr>
            </a:br>
            <a:r>
              <a:rPr lang="zh-TW" altLang="en-US">
                <a:latin typeface="微軟正黑體" panose="020B0604030504040204" pitchFamily="34" charset="-120"/>
                <a:ea typeface="微軟正黑體" panose="020B0604030504040204" pitchFamily="34" charset="-120"/>
                <a:cs typeface="Aharoni" panose="020F0502020204030204" pitchFamily="2" charset="-79"/>
              </a:rPr>
              <a:t>全新</a:t>
            </a:r>
            <a:r>
              <a:rPr lang="en-US" altLang="zh-TW">
                <a:latin typeface="微軟正黑體" panose="020B0604030504040204" pitchFamily="34" charset="-120"/>
                <a:ea typeface="微軟正黑體" panose="020B0604030504040204" pitchFamily="34" charset="-120"/>
                <a:cs typeface="Aharoni" panose="020F0502020204030204" pitchFamily="2" charset="-79"/>
              </a:rPr>
              <a:t>AI</a:t>
            </a:r>
            <a:r>
              <a:rPr lang="zh-TW" altLang="en-US">
                <a:latin typeface="微軟正黑體" panose="020B0604030504040204" pitchFamily="34" charset="-120"/>
                <a:ea typeface="微軟正黑體" panose="020B0604030504040204" pitchFamily="34" charset="-120"/>
                <a:cs typeface="Aharoni" panose="020F0502020204030204" pitchFamily="2" charset="-79"/>
              </a:rPr>
              <a:t> 智能檢索功能</a:t>
            </a:r>
            <a:endParaRPr lang="zh-TW" altLang="en-US">
              <a:ea typeface="微軟正黑體" panose="020B0604030504040204" pitchFamily="34" charset="-120"/>
              <a:cs typeface="Aharoni" panose="020F0502020204030204" pitchFamily="2" charset="-79"/>
            </a:endParaRPr>
          </a:p>
        </p:txBody>
      </p:sp>
      <p:grpSp>
        <p:nvGrpSpPr>
          <p:cNvPr id="3" name="群組 2">
            <a:extLst>
              <a:ext uri="{FF2B5EF4-FFF2-40B4-BE49-F238E27FC236}">
                <a16:creationId xmlns="" xmlns:a16="http://schemas.microsoft.com/office/drawing/2014/main" id="{DBCEDCE3-61A2-10BF-0DA8-F9CA40DE3148}"/>
              </a:ext>
            </a:extLst>
          </p:cNvPr>
          <p:cNvGrpSpPr>
            <a:grpSpLocks/>
          </p:cNvGrpSpPr>
          <p:nvPr/>
        </p:nvGrpSpPr>
        <p:grpSpPr bwMode="auto">
          <a:xfrm>
            <a:off x="1693863" y="77788"/>
            <a:ext cx="1143000" cy="989012"/>
            <a:chOff x="7429500" y="-608012"/>
            <a:chExt cx="1143000" cy="989012"/>
          </a:xfrm>
        </p:grpSpPr>
        <p:sp>
          <p:nvSpPr>
            <p:cNvPr id="4" name="爆炸 1 3">
              <a:extLst>
                <a:ext uri="{FF2B5EF4-FFF2-40B4-BE49-F238E27FC236}">
                  <a16:creationId xmlns="" xmlns:a16="http://schemas.microsoft.com/office/drawing/2014/main" id="{4D8CF8B3-B8D7-6369-6050-C1B850F3B1D7}"/>
                </a:ext>
              </a:extLst>
            </p:cNvPr>
            <p:cNvSpPr/>
            <p:nvPr/>
          </p:nvSpPr>
          <p:spPr bwMode="auto">
            <a:xfrm>
              <a:off x="7429500" y="-608012"/>
              <a:ext cx="1143000" cy="989012"/>
            </a:xfrm>
            <a:prstGeom prst="irregularSeal1">
              <a:avLst/>
            </a:prstGeom>
            <a:solidFill>
              <a:srgbClr val="CC092F"/>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34" charset="-128"/>
              </a:endParaRPr>
            </a:p>
          </p:txBody>
        </p:sp>
        <p:sp>
          <p:nvSpPr>
            <p:cNvPr id="62471" name="文字方塊 4">
              <a:extLst>
                <a:ext uri="{FF2B5EF4-FFF2-40B4-BE49-F238E27FC236}">
                  <a16:creationId xmlns="" xmlns:a16="http://schemas.microsoft.com/office/drawing/2014/main" id="{15945EFD-A22F-F661-13C7-952036BE6486}"/>
                </a:ext>
              </a:extLst>
            </p:cNvPr>
            <p:cNvSpPr txBox="1">
              <a:spLocks noChangeArrowheads="1"/>
            </p:cNvSpPr>
            <p:nvPr/>
          </p:nvSpPr>
          <p:spPr bwMode="auto">
            <a:xfrm>
              <a:off x="7581900" y="-344339"/>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r>
                <a:rPr lang="en-US" altLang="zh-TW">
                  <a:solidFill>
                    <a:srgbClr val="F1FD7F"/>
                  </a:solidFill>
                  <a:latin typeface="Bernard MT Condensed" panose="02050806060905020404" pitchFamily="18" charset="0"/>
                </a:rPr>
                <a:t>New</a:t>
              </a:r>
              <a:endParaRPr lang="zh-TW" altLang="en-US">
                <a:solidFill>
                  <a:srgbClr val="F1FD7F"/>
                </a:solidFill>
                <a:latin typeface="Bernard MT Condensed" panose="02050806060905020404" pitchFamily="18" charset="0"/>
              </a:endParaRPr>
            </a:p>
          </p:txBody>
        </p:sp>
      </p:grpSp>
      <p:pic>
        <p:nvPicPr>
          <p:cNvPr id="5" name="圖片 4">
            <a:extLst>
              <a:ext uri="{FF2B5EF4-FFF2-40B4-BE49-F238E27FC236}">
                <a16:creationId xmlns="" xmlns:a16="http://schemas.microsoft.com/office/drawing/2014/main" id="{2246E9C1-03D1-1884-C7C6-711BBD302745}"/>
              </a:ext>
            </a:extLst>
          </p:cNvPr>
          <p:cNvPicPr>
            <a:picLocks noChangeAspect="1"/>
          </p:cNvPicPr>
          <p:nvPr/>
        </p:nvPicPr>
        <p:blipFill>
          <a:blip r:embed="rId2">
            <a:extLst>
              <a:ext uri="{28A0092B-C50C-407E-A947-70E740481C1C}">
                <a14:useLocalDpi xmlns:a14="http://schemas.microsoft.com/office/drawing/2010/main" val="0"/>
              </a:ext>
            </a:extLst>
          </a:blip>
          <a:srcRect t="1115" b="1115"/>
          <a:stretch/>
        </p:blipFill>
        <p:spPr>
          <a:xfrm>
            <a:off x="3340795" y="1237685"/>
            <a:ext cx="5510410" cy="5467915"/>
          </a:xfrm>
          <a:prstGeom prst="rect">
            <a:avLst/>
          </a:prstGeom>
        </p:spPr>
      </p:pic>
      <p:sp>
        <p:nvSpPr>
          <p:cNvPr id="7" name="Rectangle 5">
            <a:extLst>
              <a:ext uri="{FF2B5EF4-FFF2-40B4-BE49-F238E27FC236}">
                <a16:creationId xmlns="" xmlns:a16="http://schemas.microsoft.com/office/drawing/2014/main" id="{C21FE223-D9EF-5286-D923-85633253F7D7}"/>
              </a:ext>
            </a:extLst>
          </p:cNvPr>
          <p:cNvSpPr>
            <a:spLocks noChangeArrowheads="1"/>
          </p:cNvSpPr>
          <p:nvPr/>
        </p:nvSpPr>
        <p:spPr bwMode="auto">
          <a:xfrm>
            <a:off x="8077200" y="3463810"/>
            <a:ext cx="3810000" cy="1015663"/>
          </a:xfrm>
          <a:prstGeom prst="rect">
            <a:avLst/>
          </a:prstGeom>
          <a:solidFill>
            <a:schemeClr val="accent5">
              <a:lumMod val="60000"/>
              <a:lumOff val="40000"/>
            </a:schemeClr>
          </a:solidFill>
          <a:ln w="38100">
            <a:solidFill>
              <a:schemeClr val="accent5">
                <a:lumMod val="75000"/>
              </a:schemeClr>
            </a:solidFill>
            <a:miter lim="800000"/>
            <a:headEnd/>
            <a:tailEnd/>
          </a:ln>
          <a:effectLst>
            <a:outerShdw blurRad="50800" dist="38100" dir="5400000" algn="t" rotWithShape="0">
              <a:prstClr val="black">
                <a:alpha val="40000"/>
              </a:prstClr>
            </a:outerShdw>
          </a:effectLst>
        </p:spPr>
        <p:txBody>
          <a:bodyPr wrap="square">
            <a:spAutoFit/>
          </a:bodyPr>
          <a:lstStyle/>
          <a:p>
            <a:pPr>
              <a:defRPr/>
            </a:pPr>
            <a:r>
              <a:rPr lang="zh-TW" altLang="en-US" sz="2000" b="1" dirty="0">
                <a:latin typeface="微軟正黑體" panose="020B0604030504040204" pitchFamily="34" charset="-120"/>
                <a:ea typeface="微軟正黑體" panose="020B0604030504040204" pitchFamily="34" charset="-120"/>
              </a:rPr>
              <a:t>主題視覺化：</a:t>
            </a:r>
          </a:p>
          <a:p>
            <a:pPr>
              <a:defRPr/>
            </a:pPr>
            <a:r>
              <a:rPr lang="zh-TW" altLang="en-US" sz="2000" dirty="0">
                <a:latin typeface="微軟正黑體" panose="020B0604030504040204" pitchFamily="34" charset="-120"/>
                <a:ea typeface="微軟正黑體" panose="020B0604030504040204" pitchFamily="34" charset="-120"/>
              </a:rPr>
              <a:t>文章中涉及主題之間的相互關係，用視覺化心智圖來呈現。</a:t>
            </a:r>
          </a:p>
        </p:txBody>
      </p:sp>
    </p:spTree>
    <p:extLst>
      <p:ext uri="{BB962C8B-B14F-4D97-AF65-F5344CB8AC3E}">
        <p14:creationId xmlns:p14="http://schemas.microsoft.com/office/powerpoint/2010/main" val="422434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8">
            <a:extLst>
              <a:ext uri="{FF2B5EF4-FFF2-40B4-BE49-F238E27FC236}">
                <a16:creationId xmlns="" xmlns:a16="http://schemas.microsoft.com/office/drawing/2014/main" id="{ABA57575-4C86-3546-896A-2C905E445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640633" y="1676400"/>
            <a:ext cx="8910734"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3" name="標題 1">
            <a:extLst>
              <a:ext uri="{FF2B5EF4-FFF2-40B4-BE49-F238E27FC236}">
                <a16:creationId xmlns="" xmlns:a16="http://schemas.microsoft.com/office/drawing/2014/main" id="{9F5EE4C2-F1CB-B7E2-540B-F144F8CDCE70}"/>
              </a:ext>
            </a:extLst>
          </p:cNvPr>
          <p:cNvSpPr>
            <a:spLocks noGrp="1" noChangeArrowheads="1"/>
          </p:cNvSpPr>
          <p:nvPr>
            <p:ph type="title"/>
          </p:nvPr>
        </p:nvSpPr>
        <p:spPr>
          <a:xfrm>
            <a:off x="1640633" y="381395"/>
            <a:ext cx="8534400" cy="1066800"/>
          </a:xfrm>
        </p:spPr>
        <p:txBody>
          <a:bodyPr/>
          <a:lstStyle/>
          <a:p>
            <a:r>
              <a:rPr lang="zh-TW" altLang="en-US" sz="2800" dirty="0"/>
              <a:t>在學校</a:t>
            </a:r>
            <a:r>
              <a:rPr lang="en-US" altLang="zh-TW" sz="2800" dirty="0"/>
              <a:t>IP</a:t>
            </a:r>
            <a:r>
              <a:rPr lang="zh-TW" altLang="en-US" sz="2800" dirty="0"/>
              <a:t>範圍外透過</a:t>
            </a:r>
            <a:r>
              <a:rPr lang="en-US" altLang="zh-TW" sz="2800" dirty="0">
                <a:solidFill>
                  <a:srgbClr val="0000CC"/>
                </a:solidFill>
              </a:rPr>
              <a:t>https://www.proquest.com </a:t>
            </a:r>
            <a:br>
              <a:rPr lang="en-US" altLang="zh-TW" sz="2800" dirty="0">
                <a:solidFill>
                  <a:srgbClr val="0000CC"/>
                </a:solidFill>
              </a:rPr>
            </a:br>
            <a:r>
              <a:rPr lang="zh-TW" altLang="en-US" sz="2800" dirty="0"/>
              <a:t>也可以進入</a:t>
            </a:r>
            <a:r>
              <a:rPr lang="en-US" altLang="zh-TW" sz="2800" dirty="0"/>
              <a:t>PQ</a:t>
            </a:r>
            <a:r>
              <a:rPr lang="zh-TW" altLang="en-US" sz="2800" dirty="0"/>
              <a:t>資料庫平台進行檢索囉 </a:t>
            </a:r>
            <a:r>
              <a:rPr lang="en-US" altLang="zh-TW" sz="2800" dirty="0"/>
              <a:t>! </a:t>
            </a:r>
            <a:endParaRPr lang="zh-TW" altLang="en-US" sz="2800" dirty="0"/>
          </a:p>
        </p:txBody>
      </p:sp>
      <p:sp>
        <p:nvSpPr>
          <p:cNvPr id="5" name="Rectangle 5">
            <a:extLst>
              <a:ext uri="{FF2B5EF4-FFF2-40B4-BE49-F238E27FC236}">
                <a16:creationId xmlns="" xmlns:a16="http://schemas.microsoft.com/office/drawing/2014/main" id="{400F4756-1647-038A-EDA7-224075BBEB98}"/>
              </a:ext>
            </a:extLst>
          </p:cNvPr>
          <p:cNvSpPr>
            <a:spLocks noChangeArrowheads="1"/>
          </p:cNvSpPr>
          <p:nvPr/>
        </p:nvSpPr>
        <p:spPr bwMode="auto">
          <a:xfrm>
            <a:off x="6629400" y="4700192"/>
            <a:ext cx="4233863" cy="1631950"/>
          </a:xfrm>
          <a:prstGeom prst="rect">
            <a:avLst/>
          </a:prstGeom>
          <a:solidFill>
            <a:schemeClr val="accent1">
              <a:lumMod val="20000"/>
              <a:lumOff val="80000"/>
            </a:schemeClr>
          </a:solidFill>
          <a:ln w="38100">
            <a:solidFill>
              <a:schemeClr val="accent5">
                <a:lumMod val="75000"/>
              </a:schemeClr>
            </a:solidFill>
            <a:miter lim="800000"/>
            <a:headEnd/>
            <a:tailEnd/>
          </a:ln>
        </p:spPr>
        <p:txBody>
          <a:bodyP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000" dirty="0">
                <a:latin typeface="微軟正黑體" panose="020B0604030504040204" pitchFamily="34" charset="-120"/>
                <a:ea typeface="微軟正黑體" panose="020B0604030504040204" pitchFamily="34" charset="-120"/>
              </a:rPr>
              <a:t>提供檢索內容包含各個學科領域超過</a:t>
            </a:r>
            <a:r>
              <a:rPr kumimoji="0" lang="en-US" altLang="zh-TW" sz="2000" dirty="0">
                <a:latin typeface="微軟正黑體" panose="020B0604030504040204" pitchFamily="34" charset="-120"/>
                <a:ea typeface="微軟正黑體" panose="020B0604030504040204" pitchFamily="34" charset="-120"/>
              </a:rPr>
              <a:t>9</a:t>
            </a:r>
            <a:r>
              <a:rPr kumimoji="0" lang="zh-TW" altLang="en-US" sz="2000" dirty="0">
                <a:latin typeface="微軟正黑體" panose="020B0604030504040204" pitchFamily="34" charset="-120"/>
                <a:ea typeface="微軟正黑體" panose="020B0604030504040204" pitchFamily="34" charset="-120"/>
              </a:rPr>
              <a:t>億多筆文獻，其中含</a:t>
            </a:r>
            <a:r>
              <a:rPr kumimoji="0" lang="en-US" altLang="zh-TW" sz="2000" dirty="0">
                <a:latin typeface="微軟正黑體" panose="020B0604030504040204" pitchFamily="34" charset="-120"/>
                <a:ea typeface="微軟正黑體" panose="020B0604030504040204" pitchFamily="34" charset="-120"/>
              </a:rPr>
              <a:t>4</a:t>
            </a:r>
            <a:r>
              <a:rPr kumimoji="0" lang="zh-TW" altLang="en-US" sz="2000" dirty="0">
                <a:latin typeface="微軟正黑體" panose="020B0604030504040204" pitchFamily="34" charset="-120"/>
                <a:ea typeface="微軟正黑體" panose="020B0604030504040204" pitchFamily="34" charset="-120"/>
              </a:rPr>
              <a:t>百多萬筆</a:t>
            </a:r>
            <a:r>
              <a:rPr kumimoji="0" lang="en-US" altLang="zh-TW" sz="2000" dirty="0">
                <a:latin typeface="微軟正黑體" panose="020B0604030504040204" pitchFamily="34" charset="-120"/>
                <a:ea typeface="微軟正黑體" panose="020B0604030504040204" pitchFamily="34" charset="-120"/>
              </a:rPr>
              <a:t>Open Access </a:t>
            </a:r>
            <a:r>
              <a:rPr kumimoji="0" lang="zh-TW" altLang="en-US" sz="2000" dirty="0">
                <a:latin typeface="微軟正黑體" panose="020B0604030504040204" pitchFamily="34" charset="-120"/>
                <a:ea typeface="微軟正黑體" panose="020B0604030504040204" pitchFamily="34" charset="-120"/>
              </a:rPr>
              <a:t>全文內容；不包含索摘文獻、博碩士論文、歷史檔案、部分報紙、第</a:t>
            </a:r>
            <a:r>
              <a:rPr kumimoji="0" lang="en-US" altLang="zh-TW" sz="2000" dirty="0">
                <a:latin typeface="微軟正黑體" panose="020B0604030504040204" pitchFamily="34" charset="-120"/>
                <a:ea typeface="微軟正黑體" panose="020B0604030504040204" pitchFamily="34" charset="-120"/>
              </a:rPr>
              <a:t>3</a:t>
            </a:r>
            <a:r>
              <a:rPr kumimoji="0" lang="zh-TW" altLang="en-US" sz="2000" dirty="0">
                <a:latin typeface="微軟正黑體" panose="020B0604030504040204" pitchFamily="34" charset="-120"/>
                <a:ea typeface="微軟正黑體" panose="020B0604030504040204" pitchFamily="34" charset="-120"/>
              </a:rPr>
              <a:t>方資料庫 </a:t>
            </a:r>
            <a:r>
              <a:rPr kumimoji="0" lang="en-US" altLang="zh-TW" sz="2000" dirty="0">
                <a:latin typeface="微軟正黑體" panose="020B0604030504040204" pitchFamily="34" charset="-120"/>
                <a:ea typeface="微軟正黑體" panose="020B0604030504040204" pitchFamily="34" charset="-120"/>
              </a:rPr>
              <a:t>(</a:t>
            </a:r>
            <a:r>
              <a:rPr kumimoji="0" lang="zh-TW" altLang="en-US" sz="2000" dirty="0">
                <a:latin typeface="微軟正黑體" panose="020B0604030504040204" pitchFamily="34" charset="-120"/>
                <a:ea typeface="微軟正黑體" panose="020B0604030504040204" pitchFamily="34" charset="-120"/>
              </a:rPr>
              <a:t>如</a:t>
            </a:r>
            <a:r>
              <a:rPr kumimoji="0" lang="en-US" altLang="zh-TW" sz="2000" dirty="0">
                <a:latin typeface="微軟正黑體" panose="020B0604030504040204" pitchFamily="34" charset="-120"/>
                <a:ea typeface="微軟正黑體" panose="020B0604030504040204" pitchFamily="34" charset="-120"/>
              </a:rPr>
              <a:t>: Safari)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 xmlns:a16="http://schemas.microsoft.com/office/drawing/2014/main" id="{A084E0B1-3FA1-52F7-FF66-6825EC93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109033" y="1219200"/>
            <a:ext cx="997393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群組 10">
            <a:extLst>
              <a:ext uri="{FF2B5EF4-FFF2-40B4-BE49-F238E27FC236}">
                <a16:creationId xmlns="" xmlns:a16="http://schemas.microsoft.com/office/drawing/2014/main" id="{C6C007C4-C2B7-D502-37AF-4BFFF281BBE6}"/>
              </a:ext>
            </a:extLst>
          </p:cNvPr>
          <p:cNvGrpSpPr>
            <a:grpSpLocks/>
          </p:cNvGrpSpPr>
          <p:nvPr/>
        </p:nvGrpSpPr>
        <p:grpSpPr bwMode="auto">
          <a:xfrm>
            <a:off x="1219200" y="2209800"/>
            <a:ext cx="4648201" cy="787400"/>
            <a:chOff x="-1098495" y="3828559"/>
            <a:chExt cx="5062551" cy="785233"/>
          </a:xfrm>
        </p:grpSpPr>
        <p:sp>
          <p:nvSpPr>
            <p:cNvPr id="67588" name="Rectangle 24">
              <a:extLst>
                <a:ext uri="{FF2B5EF4-FFF2-40B4-BE49-F238E27FC236}">
                  <a16:creationId xmlns="" xmlns:a16="http://schemas.microsoft.com/office/drawing/2014/main" id="{0ED8C4AC-D1F7-DD05-4A6B-0BF3F560824A}"/>
                </a:ext>
              </a:extLst>
            </p:cNvPr>
            <p:cNvSpPr>
              <a:spLocks noChangeArrowheads="1"/>
            </p:cNvSpPr>
            <p:nvPr/>
          </p:nvSpPr>
          <p:spPr bwMode="auto">
            <a:xfrm>
              <a:off x="-1098495" y="3828559"/>
              <a:ext cx="1436644" cy="27281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latin typeface="微軟正黑體" panose="020B0604030504040204" pitchFamily="34" charset="-120"/>
                <a:ea typeface="微軟正黑體" panose="020B0604030504040204" pitchFamily="34" charset="-120"/>
              </a:endParaRPr>
            </a:p>
          </p:txBody>
        </p:sp>
        <p:sp>
          <p:nvSpPr>
            <p:cNvPr id="67589" name="Text Box 25">
              <a:extLst>
                <a:ext uri="{FF2B5EF4-FFF2-40B4-BE49-F238E27FC236}">
                  <a16:creationId xmlns="" xmlns:a16="http://schemas.microsoft.com/office/drawing/2014/main" id="{9117300E-1693-12CD-032A-26B49D029E23}"/>
                </a:ext>
              </a:extLst>
            </p:cNvPr>
            <p:cNvSpPr txBox="1">
              <a:spLocks noChangeArrowheads="1"/>
            </p:cNvSpPr>
            <p:nvPr/>
          </p:nvSpPr>
          <p:spPr bwMode="auto">
            <a:xfrm>
              <a:off x="1760393" y="3906821"/>
              <a:ext cx="2203663" cy="706971"/>
            </a:xfrm>
            <a:prstGeom prst="rect">
              <a:avLst/>
            </a:prstGeom>
            <a:solidFill>
              <a:schemeClr val="accent1">
                <a:lumMod val="20000"/>
                <a:lumOff val="80000"/>
              </a:schemeClr>
            </a:solidFill>
            <a:ln w="28575">
              <a:solidFill>
                <a:schemeClr val="accent5">
                  <a:lumMod val="75000"/>
                </a:schemeClr>
              </a:solidFill>
              <a:miter lim="800000"/>
              <a:headEnd/>
              <a:tailEnd/>
            </a:ln>
          </p:spPr>
          <p:txBody>
            <a:bodyPr wrap="square">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kumimoji="0" lang="zh-TW" altLang="en-US" sz="2000" dirty="0">
                  <a:latin typeface="微軟正黑體" panose="020B0604030504040204" pitchFamily="34" charset="-120"/>
                  <a:ea typeface="微軟正黑體" panose="020B0604030504040204" pitchFamily="34" charset="-120"/>
                </a:rPr>
                <a:t>可選擇顯示學校訂閱以外的結果</a:t>
              </a:r>
              <a:endParaRPr lang="zh-TW" altLang="en-US" sz="2000" dirty="0">
                <a:latin typeface="微軟正黑體" panose="020B0604030504040204" pitchFamily="34" charset="-120"/>
                <a:ea typeface="微軟正黑體" panose="020B0604030504040204" pitchFamily="34" charset="-120"/>
              </a:endParaRPr>
            </a:p>
          </p:txBody>
        </p:sp>
        <p:cxnSp>
          <p:nvCxnSpPr>
            <p:cNvPr id="67590" name="AutoShape 26">
              <a:extLst>
                <a:ext uri="{FF2B5EF4-FFF2-40B4-BE49-F238E27FC236}">
                  <a16:creationId xmlns="" xmlns:a16="http://schemas.microsoft.com/office/drawing/2014/main" id="{FFF09880-1C6A-545B-FD47-FBD4B6FA844F}"/>
                </a:ext>
              </a:extLst>
            </p:cNvPr>
            <p:cNvCxnSpPr>
              <a:cxnSpLocks noChangeShapeType="1"/>
              <a:stCxn id="67589" idx="1"/>
              <a:endCxn id="67588" idx="3"/>
            </p:cNvCxnSpPr>
            <p:nvPr/>
          </p:nvCxnSpPr>
          <p:spPr bwMode="auto">
            <a:xfrm rot="10800000">
              <a:off x="338150" y="3964968"/>
              <a:ext cx="1422244" cy="295340"/>
            </a:xfrm>
            <a:prstGeom prst="bentConnector3">
              <a:avLst>
                <a:gd name="adj1" fmla="val 50000"/>
              </a:avLst>
            </a:prstGeom>
            <a:noFill/>
            <a:ln w="28575">
              <a:solidFill>
                <a:schemeClr val="accent1"/>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812DA24-80C9-3DC5-423F-C28A992CD13F}"/>
            </a:ext>
          </a:extLst>
        </p:cNvPr>
        <p:cNvGrpSpPr/>
        <p:nvPr/>
      </p:nvGrpSpPr>
      <p:grpSpPr>
        <a:xfrm>
          <a:off x="0" y="0"/>
          <a:ext cx="0" cy="0"/>
          <a:chOff x="0" y="0"/>
          <a:chExt cx="0" cy="0"/>
        </a:xfrm>
      </p:grpSpPr>
      <p:grpSp>
        <p:nvGrpSpPr>
          <p:cNvPr id="3075" name="群組 17">
            <a:extLst>
              <a:ext uri="{FF2B5EF4-FFF2-40B4-BE49-F238E27FC236}">
                <a16:creationId xmlns="" xmlns:a16="http://schemas.microsoft.com/office/drawing/2014/main" id="{0E6C8F84-09C7-420E-0911-4D6F1A9F553F}"/>
              </a:ext>
            </a:extLst>
          </p:cNvPr>
          <p:cNvGrpSpPr>
            <a:grpSpLocks/>
          </p:cNvGrpSpPr>
          <p:nvPr/>
        </p:nvGrpSpPr>
        <p:grpSpPr bwMode="auto">
          <a:xfrm>
            <a:off x="0" y="2412206"/>
            <a:ext cx="12192000" cy="1795463"/>
            <a:chOff x="-1524000" y="2412205"/>
            <a:chExt cx="12192000" cy="1795463"/>
          </a:xfrm>
        </p:grpSpPr>
        <p:sp>
          <p:nvSpPr>
            <p:cNvPr id="3076" name="矩形 18">
              <a:extLst>
                <a:ext uri="{FF2B5EF4-FFF2-40B4-BE49-F238E27FC236}">
                  <a16:creationId xmlns="" xmlns:a16="http://schemas.microsoft.com/office/drawing/2014/main" id="{E4FF486C-AD46-6F6B-9527-C21891B4B616}"/>
                </a:ext>
              </a:extLst>
            </p:cNvPr>
            <p:cNvSpPr>
              <a:spLocks noChangeArrowheads="1"/>
            </p:cNvSpPr>
            <p:nvPr/>
          </p:nvSpPr>
          <p:spPr bwMode="auto">
            <a:xfrm>
              <a:off x="-1524000" y="2514599"/>
              <a:ext cx="12192000" cy="1600201"/>
            </a:xfrm>
            <a:prstGeom prst="rect">
              <a:avLst/>
            </a:prstGeom>
            <a:solidFill>
              <a:srgbClr val="FFFFFF">
                <a:alpha val="5019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buFont typeface="Arial" panose="020B0604020202020204" pitchFamily="34" charset="0"/>
                <a:buNone/>
              </a:pPr>
              <a:endParaRPr lang="zh-TW" altLang="en-US">
                <a:ea typeface="ＭＳ Ｐゴシック" panose="020B0600070205080204" pitchFamily="34" charset="-128"/>
              </a:endParaRPr>
            </a:p>
          </p:txBody>
        </p:sp>
        <p:pic>
          <p:nvPicPr>
            <p:cNvPr id="3077" name="Picture 2" descr="https://www.tbmc.com.tw/image/category/60.png?37">
              <a:extLst>
                <a:ext uri="{FF2B5EF4-FFF2-40B4-BE49-F238E27FC236}">
                  <a16:creationId xmlns="" xmlns:a16="http://schemas.microsoft.com/office/drawing/2014/main" id="{A7E945A1-ADC0-2917-7777-3F1A4E3B0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2412205"/>
              <a:ext cx="250825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4">
            <a:extLst>
              <a:ext uri="{FF2B5EF4-FFF2-40B4-BE49-F238E27FC236}">
                <a16:creationId xmlns="" xmlns:a16="http://schemas.microsoft.com/office/drawing/2014/main" id="{7E97A67E-9125-7773-007D-C12C0AB82D42}"/>
              </a:ext>
            </a:extLst>
          </p:cNvPr>
          <p:cNvSpPr>
            <a:spLocks noChangeArrowheads="1"/>
          </p:cNvSpPr>
          <p:nvPr/>
        </p:nvSpPr>
        <p:spPr bwMode="auto">
          <a:xfrm>
            <a:off x="3352800" y="1557337"/>
            <a:ext cx="571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4400" dirty="0">
                <a:latin typeface="標楷體" panose="03000509000000000000" pitchFamily="65" charset="-120"/>
                <a:ea typeface="標楷體" panose="03000509000000000000" pitchFamily="65" charset="-120"/>
              </a:rPr>
              <a:t>謝謝指教</a:t>
            </a:r>
            <a:r>
              <a:rPr kumimoji="0" lang="en-US" altLang="zh-TW" sz="4400" dirty="0">
                <a:latin typeface="標楷體" panose="03000509000000000000" pitchFamily="65" charset="-120"/>
                <a:ea typeface="標楷體" panose="03000509000000000000" pitchFamily="65" charset="-120"/>
              </a:rPr>
              <a:t>!</a:t>
            </a:r>
          </a:p>
        </p:txBody>
      </p:sp>
      <p:pic>
        <p:nvPicPr>
          <p:cNvPr id="3" name="Picture 17">
            <a:extLst>
              <a:ext uri="{FF2B5EF4-FFF2-40B4-BE49-F238E27FC236}">
                <a16:creationId xmlns="" xmlns:a16="http://schemas.microsoft.com/office/drawing/2014/main" id="{547113D4-0AD4-7733-1E51-2FEEAF5092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 y="5943600"/>
            <a:ext cx="3352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6">
            <a:extLst>
              <a:ext uri="{FF2B5EF4-FFF2-40B4-BE49-F238E27FC236}">
                <a16:creationId xmlns="" xmlns:a16="http://schemas.microsoft.com/office/drawing/2014/main" id="{5516145C-CA17-0E1B-5D37-7D698A817977}"/>
              </a:ext>
            </a:extLst>
          </p:cNvPr>
          <p:cNvSpPr txBox="1">
            <a:spLocks noChangeArrowheads="1"/>
          </p:cNvSpPr>
          <p:nvPr/>
        </p:nvSpPr>
        <p:spPr bwMode="auto">
          <a:xfrm>
            <a:off x="4421190" y="6019800"/>
            <a:ext cx="8229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lnSpc>
                <a:spcPct val="96000"/>
              </a:lnSpc>
            </a:pPr>
            <a:r>
              <a:rPr kumimoji="0" lang="en-US" altLang="zh-TW" sz="1400" dirty="0">
                <a:latin typeface="Times New Roman" panose="02020603050405020304" pitchFamily="18" charset="0"/>
                <a:ea typeface="華康中黑體" pitchFamily="49" charset="-120"/>
              </a:rPr>
              <a:t>【</a:t>
            </a:r>
            <a:r>
              <a:rPr kumimoji="0" lang="zh-TW" altLang="en-US" sz="1400" dirty="0">
                <a:latin typeface="Times New Roman" panose="02020603050405020304" pitchFamily="18" charset="0"/>
                <a:ea typeface="華康中黑體" pitchFamily="49" charset="-120"/>
              </a:rPr>
              <a:t>台北總公司</a:t>
            </a:r>
            <a:r>
              <a:rPr kumimoji="0" lang="en-US" altLang="zh-TW" sz="1400" dirty="0">
                <a:latin typeface="Times New Roman" panose="02020603050405020304" pitchFamily="18" charset="0"/>
                <a:ea typeface="華康中黑體" pitchFamily="49" charset="-120"/>
              </a:rPr>
              <a:t>】110 </a:t>
            </a:r>
            <a:r>
              <a:rPr kumimoji="0" lang="zh-TW" altLang="en-US" sz="1400" dirty="0">
                <a:latin typeface="Times New Roman" panose="02020603050405020304" pitchFamily="18" charset="0"/>
                <a:ea typeface="華康中黑體" pitchFamily="49" charset="-120"/>
              </a:rPr>
              <a:t>台北市和平東路三段</a:t>
            </a:r>
            <a:r>
              <a:rPr kumimoji="0" lang="en-US" altLang="zh-TW" sz="1400" dirty="0">
                <a:latin typeface="Times New Roman" panose="02020603050405020304" pitchFamily="18" charset="0"/>
                <a:ea typeface="華康中黑體" pitchFamily="49" charset="-120"/>
              </a:rPr>
              <a:t>315</a:t>
            </a:r>
            <a:r>
              <a:rPr kumimoji="0" lang="zh-TW" altLang="en-US" sz="1400" dirty="0">
                <a:latin typeface="Times New Roman" panose="02020603050405020304" pitchFamily="18" charset="0"/>
                <a:ea typeface="華康中黑體" pitchFamily="49" charset="-120"/>
              </a:rPr>
              <a:t>號</a:t>
            </a:r>
            <a:r>
              <a:rPr kumimoji="0" lang="en-US" altLang="zh-TW" sz="1400" dirty="0">
                <a:latin typeface="Times New Roman" panose="02020603050405020304" pitchFamily="18" charset="0"/>
                <a:ea typeface="華康中黑體" pitchFamily="49" charset="-120"/>
              </a:rPr>
              <a:t>7</a:t>
            </a:r>
            <a:r>
              <a:rPr kumimoji="0" lang="zh-TW" altLang="en-US" sz="1400" dirty="0">
                <a:latin typeface="Times New Roman" panose="02020603050405020304" pitchFamily="18" charset="0"/>
                <a:ea typeface="華康中黑體" pitchFamily="49" charset="-120"/>
              </a:rPr>
              <a:t>樓         電話：</a:t>
            </a:r>
            <a:r>
              <a:rPr kumimoji="0" lang="en-US" altLang="zh-TW" sz="1400" dirty="0">
                <a:latin typeface="Times New Roman" panose="02020603050405020304" pitchFamily="18" charset="0"/>
                <a:ea typeface="華康中黑體" pitchFamily="49" charset="-120"/>
              </a:rPr>
              <a:t>(02)2736-1058  </a:t>
            </a:r>
            <a:r>
              <a:rPr kumimoji="0" lang="zh-TW" altLang="en-US" sz="1400" dirty="0">
                <a:latin typeface="Times New Roman" panose="02020603050405020304" pitchFamily="18" charset="0"/>
                <a:ea typeface="華康中黑體" pitchFamily="49" charset="-120"/>
              </a:rPr>
              <a:t>傳真：</a:t>
            </a:r>
            <a:r>
              <a:rPr kumimoji="0" lang="en-US" altLang="zh-TW" sz="1400" dirty="0">
                <a:latin typeface="Times New Roman" panose="02020603050405020304" pitchFamily="18" charset="0"/>
                <a:ea typeface="華康中黑體" pitchFamily="49" charset="-120"/>
              </a:rPr>
              <a:t>(02)2736-3001</a:t>
            </a:r>
          </a:p>
          <a:p>
            <a:pPr eaLnBrk="1" hangingPunct="1">
              <a:lnSpc>
                <a:spcPct val="96000"/>
              </a:lnSpc>
            </a:pPr>
            <a:r>
              <a:rPr kumimoji="0" lang="en-US" altLang="zh-TW" sz="1400" dirty="0">
                <a:latin typeface="Times New Roman" panose="02020603050405020304" pitchFamily="18" charset="0"/>
                <a:ea typeface="華康中黑體" pitchFamily="49" charset="-120"/>
              </a:rPr>
              <a:t>【</a:t>
            </a:r>
            <a:r>
              <a:rPr kumimoji="0" lang="zh-TW" altLang="en-US" sz="1400" dirty="0">
                <a:latin typeface="Times New Roman" panose="02020603050405020304" pitchFamily="18" charset="0"/>
                <a:ea typeface="華康中黑體" pitchFamily="49" charset="-120"/>
              </a:rPr>
              <a:t>南部辦事處</a:t>
            </a:r>
            <a:r>
              <a:rPr kumimoji="0" lang="en-US" altLang="zh-TW" sz="1400" dirty="0">
                <a:latin typeface="Times New Roman" panose="02020603050405020304" pitchFamily="18" charset="0"/>
                <a:ea typeface="華康中黑體" pitchFamily="49" charset="-120"/>
              </a:rPr>
              <a:t>】710 </a:t>
            </a:r>
            <a:r>
              <a:rPr kumimoji="0" lang="zh-TW" altLang="en-US" sz="1400" dirty="0">
                <a:latin typeface="Times New Roman" panose="02020603050405020304" pitchFamily="18" charset="0"/>
                <a:ea typeface="華康中黑體" pitchFamily="49" charset="-120"/>
              </a:rPr>
              <a:t>台南縣永康市中華路</a:t>
            </a:r>
            <a:r>
              <a:rPr kumimoji="0" lang="en-US" altLang="zh-TW" sz="1400" dirty="0">
                <a:latin typeface="Times New Roman" panose="02020603050405020304" pitchFamily="18" charset="0"/>
                <a:ea typeface="華康中黑體" pitchFamily="49" charset="-120"/>
              </a:rPr>
              <a:t>425</a:t>
            </a:r>
            <a:r>
              <a:rPr kumimoji="0" lang="zh-TW" altLang="en-US" sz="1400" dirty="0">
                <a:latin typeface="Times New Roman" panose="02020603050405020304" pitchFamily="18" charset="0"/>
                <a:ea typeface="華康中黑體" pitchFamily="49" charset="-120"/>
              </a:rPr>
              <a:t>號</a:t>
            </a:r>
            <a:r>
              <a:rPr kumimoji="0" lang="en-US" altLang="zh-TW" sz="1400" dirty="0">
                <a:latin typeface="Times New Roman" panose="02020603050405020304" pitchFamily="18" charset="0"/>
                <a:ea typeface="華康中黑體" pitchFamily="49" charset="-120"/>
              </a:rPr>
              <a:t>9</a:t>
            </a:r>
            <a:r>
              <a:rPr kumimoji="0" lang="zh-TW" altLang="en-US" sz="1400" dirty="0">
                <a:latin typeface="Times New Roman" panose="02020603050405020304" pitchFamily="18" charset="0"/>
                <a:ea typeface="華康中黑體" pitchFamily="49" charset="-120"/>
              </a:rPr>
              <a:t>樓之</a:t>
            </a:r>
            <a:r>
              <a:rPr kumimoji="0" lang="en-US" altLang="zh-TW" sz="1400" dirty="0">
                <a:latin typeface="Times New Roman" panose="02020603050405020304" pitchFamily="18" charset="0"/>
                <a:ea typeface="華康中黑體" pitchFamily="49" charset="-120"/>
              </a:rPr>
              <a:t>3   </a:t>
            </a:r>
            <a:r>
              <a:rPr kumimoji="0" lang="zh-TW" altLang="en-US" sz="1400" dirty="0">
                <a:latin typeface="Times New Roman" panose="02020603050405020304" pitchFamily="18" charset="0"/>
                <a:ea typeface="華康中黑體" pitchFamily="49" charset="-120"/>
              </a:rPr>
              <a:t>電話：</a:t>
            </a:r>
            <a:r>
              <a:rPr kumimoji="0" lang="en-US" altLang="zh-TW" sz="1400" dirty="0">
                <a:latin typeface="Times New Roman" panose="02020603050405020304" pitchFamily="18" charset="0"/>
                <a:ea typeface="華康中黑體" pitchFamily="49" charset="-120"/>
              </a:rPr>
              <a:t>(06)302-5369    </a:t>
            </a:r>
            <a:r>
              <a:rPr kumimoji="0" lang="zh-TW" altLang="en-US" sz="1400" dirty="0">
                <a:latin typeface="Times New Roman" panose="02020603050405020304" pitchFamily="18" charset="0"/>
                <a:ea typeface="華康中黑體" pitchFamily="49" charset="-120"/>
              </a:rPr>
              <a:t>傳真：</a:t>
            </a:r>
            <a:r>
              <a:rPr kumimoji="0" lang="en-US" altLang="zh-TW" sz="1400" dirty="0">
                <a:latin typeface="Times New Roman" panose="02020603050405020304" pitchFamily="18" charset="0"/>
                <a:ea typeface="華康中黑體" pitchFamily="49" charset="-120"/>
              </a:rPr>
              <a:t>(06)302-5427  </a:t>
            </a:r>
          </a:p>
          <a:p>
            <a:pPr eaLnBrk="1" hangingPunct="1">
              <a:lnSpc>
                <a:spcPct val="96000"/>
              </a:lnSpc>
            </a:pPr>
            <a:r>
              <a:rPr kumimoji="0" lang="zh-TW" altLang="en-US" sz="1400" dirty="0">
                <a:latin typeface="Times New Roman" panose="02020603050405020304" pitchFamily="18" charset="0"/>
                <a:ea typeface="華康中黑體" pitchFamily="49" charset="-120"/>
              </a:rPr>
              <a:t>  網址：</a:t>
            </a:r>
            <a:r>
              <a:rPr kumimoji="0" lang="en-US" altLang="zh-TW" sz="1400" dirty="0">
                <a:latin typeface="Times New Roman" panose="02020603050405020304" pitchFamily="18" charset="0"/>
                <a:ea typeface="華康中黑體" pitchFamily="49" charset="-120"/>
              </a:rPr>
              <a:t>www.tbmc.com.tw   E-mail</a:t>
            </a:r>
            <a:r>
              <a:rPr kumimoji="0" lang="zh-TW" altLang="en-US" sz="1400" dirty="0">
                <a:latin typeface="Times New Roman" panose="02020603050405020304" pitchFamily="18" charset="0"/>
                <a:ea typeface="華康中黑體" pitchFamily="49" charset="-120"/>
              </a:rPr>
              <a:t>：</a:t>
            </a:r>
            <a:r>
              <a:rPr kumimoji="0" lang="en-US" altLang="zh-TW" sz="1400" dirty="0">
                <a:latin typeface="Times New Roman" panose="02020603050405020304" pitchFamily="18" charset="0"/>
                <a:ea typeface="華康中黑體" pitchFamily="49" charset="-120"/>
              </a:rPr>
              <a:t>info@tbmc.com.tw</a:t>
            </a:r>
            <a:endParaRPr kumimoji="0" lang="en-US" altLang="zh-TW" sz="1400" dirty="0"/>
          </a:p>
        </p:txBody>
      </p:sp>
    </p:spTree>
    <p:extLst>
      <p:ext uri="{BB962C8B-B14F-4D97-AF65-F5344CB8AC3E}">
        <p14:creationId xmlns:p14="http://schemas.microsoft.com/office/powerpoint/2010/main" val="228771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 xmlns:a16="http://schemas.microsoft.com/office/drawing/2014/main" id="{D3AFB346-1926-4E77-A199-0D537AC51005}"/>
              </a:ext>
            </a:extLst>
          </p:cNvPr>
          <p:cNvPicPr>
            <a:picLocks noChangeAspect="1"/>
          </p:cNvPicPr>
          <p:nvPr/>
        </p:nvPicPr>
        <p:blipFill>
          <a:blip r:embed="rId3"/>
          <a:stretch>
            <a:fillRect/>
          </a:stretch>
        </p:blipFill>
        <p:spPr>
          <a:xfrm>
            <a:off x="5410200" y="1295400"/>
            <a:ext cx="5989684" cy="5029200"/>
          </a:xfrm>
          <a:prstGeom prst="rect">
            <a:avLst/>
          </a:prstGeom>
          <a:ln w="38100">
            <a:solidFill>
              <a:schemeClr val="bg2">
                <a:lumMod val="75000"/>
              </a:schemeClr>
            </a:solidFill>
          </a:ln>
        </p:spPr>
      </p:pic>
      <p:sp>
        <p:nvSpPr>
          <p:cNvPr id="5" name="Rectangle 9">
            <a:extLst>
              <a:ext uri="{FF2B5EF4-FFF2-40B4-BE49-F238E27FC236}">
                <a16:creationId xmlns="" xmlns:a16="http://schemas.microsoft.com/office/drawing/2014/main" id="{06F94F69-572B-42D3-993F-3375D8A2B444}"/>
              </a:ext>
            </a:extLst>
          </p:cNvPr>
          <p:cNvSpPr/>
          <p:nvPr/>
        </p:nvSpPr>
        <p:spPr>
          <a:xfrm>
            <a:off x="9937881" y="2967262"/>
            <a:ext cx="849666" cy="3195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1">
            <a:extLst>
              <a:ext uri="{FF2B5EF4-FFF2-40B4-BE49-F238E27FC236}">
                <a16:creationId xmlns="" xmlns:a16="http://schemas.microsoft.com/office/drawing/2014/main" id="{3EFC0D62-FBDD-4E57-8452-DAF64B489578}"/>
              </a:ext>
            </a:extLst>
          </p:cNvPr>
          <p:cNvPicPr>
            <a:picLocks noChangeAspect="1"/>
          </p:cNvPicPr>
          <p:nvPr/>
        </p:nvPicPr>
        <p:blipFill>
          <a:blip r:embed="rId4"/>
          <a:stretch>
            <a:fillRect/>
          </a:stretch>
        </p:blipFill>
        <p:spPr>
          <a:xfrm>
            <a:off x="289876" y="2821944"/>
            <a:ext cx="4554384" cy="1961966"/>
          </a:xfrm>
          <a:prstGeom prst="rect">
            <a:avLst/>
          </a:prstGeom>
          <a:ln w="38100">
            <a:solidFill>
              <a:schemeClr val="bg2">
                <a:lumMod val="75000"/>
              </a:schemeClr>
            </a:solidFill>
          </a:ln>
        </p:spPr>
      </p:pic>
      <p:sp>
        <p:nvSpPr>
          <p:cNvPr id="7" name="Title 1">
            <a:extLst>
              <a:ext uri="{FF2B5EF4-FFF2-40B4-BE49-F238E27FC236}">
                <a16:creationId xmlns="" xmlns:a16="http://schemas.microsoft.com/office/drawing/2014/main" id="{9E955A95-7728-BD4E-B26E-ED5BD3C249E3}"/>
              </a:ext>
            </a:extLst>
          </p:cNvPr>
          <p:cNvSpPr txBox="1">
            <a:spLocks/>
          </p:cNvSpPr>
          <p:nvPr/>
        </p:nvSpPr>
        <p:spPr bwMode="auto">
          <a:xfrm>
            <a:off x="152489" y="116840"/>
            <a:ext cx="10972800" cy="6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itchFamily="34" charset="-128"/>
              </a:defRPr>
            </a:lvl5pPr>
            <a:lvl6pPr marL="457200" algn="l" rtl="0" eaLnBrk="0" fontAlgn="base" hangingPunct="0">
              <a:spcBef>
                <a:spcPct val="0"/>
              </a:spcBef>
              <a:spcAft>
                <a:spcPct val="0"/>
              </a:spcAft>
              <a:defRPr sz="3200" b="1">
                <a:solidFill>
                  <a:schemeClr val="tx2"/>
                </a:solidFill>
                <a:latin typeface="Arial" charset="0"/>
                <a:ea typeface="ＭＳ Ｐゴシック" pitchFamily="34" charset="-128"/>
              </a:defRPr>
            </a:lvl6pPr>
            <a:lvl7pPr marL="914400" algn="l" rtl="0" eaLnBrk="0" fontAlgn="base" hangingPunct="0">
              <a:spcBef>
                <a:spcPct val="0"/>
              </a:spcBef>
              <a:spcAft>
                <a:spcPct val="0"/>
              </a:spcAft>
              <a:defRPr sz="3200" b="1">
                <a:solidFill>
                  <a:schemeClr val="tx2"/>
                </a:solidFill>
                <a:latin typeface="Arial" charset="0"/>
                <a:ea typeface="ＭＳ Ｐゴシック" pitchFamily="34" charset="-128"/>
              </a:defRPr>
            </a:lvl7pPr>
            <a:lvl8pPr marL="1371600" algn="l" rtl="0" eaLnBrk="0" fontAlgn="base" hangingPunct="0">
              <a:spcBef>
                <a:spcPct val="0"/>
              </a:spcBef>
              <a:spcAft>
                <a:spcPct val="0"/>
              </a:spcAft>
              <a:defRPr sz="3200" b="1">
                <a:solidFill>
                  <a:schemeClr val="tx2"/>
                </a:solidFill>
                <a:latin typeface="Arial" charset="0"/>
                <a:ea typeface="ＭＳ Ｐゴシック" pitchFamily="34" charset="-128"/>
              </a:defRPr>
            </a:lvl8pPr>
            <a:lvl9pPr marL="1828800" algn="l" rtl="0" eaLnBrk="0" fontAlgn="base" hangingPunct="0">
              <a:spcBef>
                <a:spcPct val="0"/>
              </a:spcBef>
              <a:spcAft>
                <a:spcPct val="0"/>
              </a:spcAft>
              <a:defRPr sz="3200" b="1">
                <a:solidFill>
                  <a:schemeClr val="tx2"/>
                </a:solidFill>
                <a:latin typeface="Arial" charset="0"/>
                <a:ea typeface="ＭＳ Ｐゴシック" pitchFamily="34" charset="-128"/>
              </a:defRPr>
            </a:lvl9pPr>
          </a:lstStyle>
          <a:p>
            <a:pPr>
              <a:defRPr/>
            </a:pPr>
            <a:r>
              <a:rPr kumimoji="0" lang="zh-CN" altLang="en-US" kern="0" dirty="0" smtClean="0">
                <a:latin typeface="华文楷体" panose="02010600040101010101" pitchFamily="2" charset="-122"/>
                <a:ea typeface="华文楷体" panose="02010600040101010101" pitchFamily="2" charset="-122"/>
                <a:cs typeface="+mn-cs"/>
              </a:rPr>
              <a:t>舉例：獲得新研究靈感</a:t>
            </a:r>
            <a:endParaRPr kumimoji="0" lang="en-US" kern="0" dirty="0">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1265352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dirty="0">
                <a:latin typeface="华文楷体" panose="02010600040101010101" pitchFamily="2" charset="-122"/>
                <a:ea typeface="华文楷体" panose="02010600040101010101" pitchFamily="2" charset="-122"/>
              </a:rPr>
              <a:t>作為研究工具</a:t>
            </a:r>
            <a:endParaRPr lang="zh-TW" altLang="en-US" dirty="0">
              <a:latin typeface="华文楷体" panose="02010600040101010101" pitchFamily="2" charset="-122"/>
              <a:ea typeface="华文楷体" panose="02010600040101010101" pitchFamily="2" charset="-122"/>
            </a:endParaRPr>
          </a:p>
        </p:txBody>
      </p:sp>
      <p:pic>
        <p:nvPicPr>
          <p:cNvPr id="3" name="Picture 5">
            <a:extLst>
              <a:ext uri="{FF2B5EF4-FFF2-40B4-BE49-F238E27FC236}">
                <a16:creationId xmlns="" xmlns:a16="http://schemas.microsoft.com/office/drawing/2014/main" id="{781D6669-01D0-4BE9-B171-31190AA639AC}"/>
              </a:ext>
            </a:extLst>
          </p:cNvPr>
          <p:cNvPicPr>
            <a:picLocks noChangeAspect="1"/>
          </p:cNvPicPr>
          <p:nvPr/>
        </p:nvPicPr>
        <p:blipFill>
          <a:blip r:embed="rId2"/>
          <a:stretch>
            <a:fillRect/>
          </a:stretch>
        </p:blipFill>
        <p:spPr>
          <a:xfrm>
            <a:off x="256250" y="2525965"/>
            <a:ext cx="4821778" cy="1806070"/>
          </a:xfrm>
          <a:prstGeom prst="rect">
            <a:avLst/>
          </a:prstGeom>
          <a:ln w="38100">
            <a:solidFill>
              <a:schemeClr val="bg2">
                <a:lumMod val="75000"/>
              </a:schemeClr>
            </a:solidFill>
          </a:ln>
        </p:spPr>
      </p:pic>
      <p:pic>
        <p:nvPicPr>
          <p:cNvPr id="4" name="Picture 7">
            <a:extLst>
              <a:ext uri="{FF2B5EF4-FFF2-40B4-BE49-F238E27FC236}">
                <a16:creationId xmlns="" xmlns:a16="http://schemas.microsoft.com/office/drawing/2014/main" id="{5B5BDD08-40AE-43C7-BA42-9FC096C80013}"/>
              </a:ext>
            </a:extLst>
          </p:cNvPr>
          <p:cNvPicPr>
            <a:picLocks noChangeAspect="1"/>
          </p:cNvPicPr>
          <p:nvPr/>
        </p:nvPicPr>
        <p:blipFill>
          <a:blip r:embed="rId3"/>
          <a:stretch>
            <a:fillRect/>
          </a:stretch>
        </p:blipFill>
        <p:spPr>
          <a:xfrm>
            <a:off x="5638889" y="822890"/>
            <a:ext cx="6136967" cy="5212219"/>
          </a:xfrm>
          <a:prstGeom prst="rect">
            <a:avLst/>
          </a:prstGeom>
          <a:ln w="38100">
            <a:solidFill>
              <a:schemeClr val="bg2">
                <a:lumMod val="75000"/>
              </a:schemeClr>
            </a:solidFill>
          </a:ln>
        </p:spPr>
      </p:pic>
    </p:spTree>
    <p:extLst>
      <p:ext uri="{BB962C8B-B14F-4D97-AF65-F5344CB8AC3E}">
        <p14:creationId xmlns:p14="http://schemas.microsoft.com/office/powerpoint/2010/main" val="80435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dirty="0">
                <a:latin typeface="华文楷体" panose="02010600040101010101" pitchFamily="2" charset="-122"/>
                <a:ea typeface="华文楷体" panose="02010600040101010101" pitchFamily="2" charset="-122"/>
              </a:rPr>
              <a:t>資料庫收錄範圍</a:t>
            </a:r>
            <a:endParaRPr lang="zh-TW" altLang="en-US" dirty="0">
              <a:latin typeface="华文楷体" panose="02010600040101010101" pitchFamily="2" charset="-122"/>
              <a:ea typeface="华文楷体" panose="02010600040101010101" pitchFamily="2" charset="-122"/>
            </a:endParaRPr>
          </a:p>
        </p:txBody>
      </p:sp>
      <p:sp>
        <p:nvSpPr>
          <p:cNvPr id="4" name="Rectangle 2"/>
          <p:cNvSpPr/>
          <p:nvPr/>
        </p:nvSpPr>
        <p:spPr>
          <a:xfrm>
            <a:off x="239268" y="3429000"/>
            <a:ext cx="11713464" cy="2677656"/>
          </a:xfrm>
          <a:prstGeom prst="rect">
            <a:avLst/>
          </a:prstGeom>
        </p:spPr>
        <p:txBody>
          <a:bodyPr wrap="square">
            <a:spAutoFit/>
          </a:bodyPr>
          <a:lstStyle/>
          <a:p>
            <a:pPr>
              <a:buFont typeface="Wingdings" pitchFamily="2" charset="2"/>
              <a:buNone/>
            </a:pPr>
            <a:r>
              <a:rPr lang="zh-TW" altLang="en-US" dirty="0">
                <a:latin typeface="华文楷体" panose="02010600040101010101" pitchFamily="2" charset="-122"/>
                <a:ea typeface="华文楷体" panose="02010600040101010101" pitchFamily="2" charset="-122"/>
              </a:rPr>
              <a:t>收錄</a:t>
            </a:r>
            <a:r>
              <a:rPr lang="zh-CN" altLang="en-US" sz="2400" dirty="0" smtClean="0">
                <a:latin typeface="华文楷体" panose="02010600040101010101" pitchFamily="2" charset="-122"/>
                <a:ea typeface="华文楷体" panose="02010600040101010101" pitchFamily="2" charset="-122"/>
              </a:rPr>
              <a:t>資源</a:t>
            </a:r>
            <a:r>
              <a:rPr lang="zh-TW" altLang="en-US" sz="2400" dirty="0" smtClean="0">
                <a:latin typeface="华文楷体" panose="02010600040101010101" pitchFamily="2" charset="-122"/>
                <a:ea typeface="华文楷体" panose="02010600040101010101" pitchFamily="2" charset="-122"/>
              </a:rPr>
              <a:t>包含</a:t>
            </a:r>
            <a:r>
              <a:rPr lang="en-US" altLang="zh-TW" sz="2400" dirty="0" smtClean="0">
                <a:latin typeface="华文楷体" panose="02010600040101010101" pitchFamily="2" charset="-122"/>
                <a:ea typeface="华文楷体" panose="02010600040101010101" pitchFamily="2" charset="-122"/>
              </a:rPr>
              <a:t>:</a:t>
            </a:r>
            <a:endParaRPr lang="en-US" altLang="zh-CN" sz="2400" dirty="0">
              <a:latin typeface="华文楷体" panose="02010600040101010101" pitchFamily="2" charset="-122"/>
              <a:ea typeface="华文楷体" panose="02010600040101010101" pitchFamily="2" charset="-122"/>
            </a:endParaRPr>
          </a:p>
          <a:p>
            <a:pPr>
              <a:buFont typeface="Wingdings" pitchFamily="2" charset="2"/>
              <a:buChar char="v"/>
            </a:pPr>
            <a:endParaRPr lang="en-US" altLang="zh-CN" sz="2400" dirty="0">
              <a:latin typeface="华文楷体" panose="02010600040101010101" pitchFamily="2" charset="-122"/>
              <a:ea typeface="华文楷体" panose="02010600040101010101" pitchFamily="2" charset="-122"/>
            </a:endParaRPr>
          </a:p>
          <a:p>
            <a:pPr marL="457200" indent="-457200">
              <a:buFont typeface="Arial" panose="020B0604020202020204" pitchFamily="34" charset="0"/>
              <a:buChar char="•"/>
            </a:pPr>
            <a:r>
              <a:rPr lang="zh-CN" altLang="en-US" sz="2400" dirty="0" smtClean="0">
                <a:latin typeface="华文楷体" panose="02010600040101010101" pitchFamily="2" charset="-122"/>
                <a:ea typeface="华文楷体" panose="02010600040101010101" pitchFamily="2" charset="-122"/>
              </a:rPr>
              <a:t>收錄</a:t>
            </a:r>
            <a:r>
              <a:rPr lang="en-US" altLang="zh-CN" sz="2400" dirty="0" smtClean="0">
                <a:latin typeface="华文楷体" panose="02010600040101010101" pitchFamily="2" charset="-122"/>
                <a:ea typeface="华文楷体" panose="02010600040101010101" pitchFamily="2" charset="-122"/>
              </a:rPr>
              <a:t>3800</a:t>
            </a:r>
            <a:r>
              <a:rPr lang="zh-CN" altLang="en-US" sz="2400" dirty="0" smtClean="0">
                <a:latin typeface="华文楷体" panose="02010600040101010101" pitchFamily="2" charset="-122"/>
                <a:ea typeface="华文楷体" panose="02010600040101010101" pitchFamily="2" charset="-122"/>
              </a:rPr>
              <a:t>多種刊物，其中</a:t>
            </a:r>
            <a:r>
              <a:rPr lang="en-US" altLang="zh-CN" sz="2400" dirty="0" smtClean="0">
                <a:latin typeface="华文楷体" panose="02010600040101010101" pitchFamily="2" charset="-122"/>
                <a:ea typeface="华文楷体" panose="02010600040101010101" pitchFamily="2" charset="-122"/>
              </a:rPr>
              <a:t>1</a:t>
            </a:r>
            <a:r>
              <a:rPr lang="en-US" sz="2400" dirty="0" smtClean="0">
                <a:latin typeface="华文楷体" panose="02010600040101010101" pitchFamily="2" charset="-122"/>
                <a:ea typeface="华文楷体" panose="02010600040101010101" pitchFamily="2" charset="-122"/>
              </a:rPr>
              <a:t>,700</a:t>
            </a:r>
            <a:r>
              <a:rPr lang="zh-CN" altLang="en-US" sz="2400" dirty="0" smtClean="0">
                <a:latin typeface="华文楷体" panose="02010600040101010101" pitchFamily="2" charset="-122"/>
                <a:ea typeface="华文楷体" panose="02010600040101010101" pitchFamily="2" charset="-122"/>
              </a:rPr>
              <a:t>多種全文</a:t>
            </a:r>
            <a:r>
              <a:rPr lang="zh-TW" altLang="en-US" sz="2400" dirty="0" smtClean="0">
                <a:latin typeface="华文楷体" panose="02010600040101010101" pitchFamily="2" charset="-122"/>
                <a:ea typeface="华文楷体" panose="02010600040101010101" pitchFamily="2" charset="-122"/>
              </a:rPr>
              <a:t>期</a:t>
            </a:r>
            <a:r>
              <a:rPr lang="zh-CN" altLang="en-US" sz="2400" dirty="0" smtClean="0">
                <a:latin typeface="华文楷体" panose="02010600040101010101" pitchFamily="2" charset="-122"/>
                <a:ea typeface="华文楷体" panose="02010600040101010101" pitchFamily="2" charset="-122"/>
              </a:rPr>
              <a:t>刊</a:t>
            </a:r>
            <a:endParaRPr lang="en-US" altLang="zh-CN" sz="2400" dirty="0">
              <a:latin typeface="华文楷体" panose="02010600040101010101" pitchFamily="2" charset="-122"/>
              <a:ea typeface="华文楷体" panose="02010600040101010101" pitchFamily="2" charset="-122"/>
            </a:endParaRPr>
          </a:p>
          <a:p>
            <a:pPr marL="457200" indent="-457200">
              <a:buFont typeface="Arial" panose="020B0604020202020204" pitchFamily="34" charset="0"/>
              <a:buChar char="•"/>
            </a:pPr>
            <a:endParaRPr lang="en-US" altLang="zh-CN" sz="2400" dirty="0">
              <a:latin typeface="华文楷体" panose="02010600040101010101" pitchFamily="2" charset="-122"/>
              <a:ea typeface="华文楷体" panose="02010600040101010101" pitchFamily="2" charset="-122"/>
            </a:endParaRPr>
          </a:p>
          <a:p>
            <a:pPr marL="457200" indent="-457200">
              <a:buFont typeface="Arial" panose="020B0604020202020204" pitchFamily="34" charset="0"/>
              <a:buChar char="•"/>
            </a:pPr>
            <a:r>
              <a:rPr lang="zh-CN" altLang="en-US" sz="2400" dirty="0" smtClean="0">
                <a:latin typeface="华文楷体" panose="02010600040101010101" pitchFamily="2" charset="-122"/>
                <a:ea typeface="华文楷体" panose="02010600040101010101" pitchFamily="2" charset="-122"/>
              </a:rPr>
              <a:t>美國醫學圖書館</a:t>
            </a:r>
            <a:r>
              <a:rPr lang="en-US" sz="2400" dirty="0" smtClean="0">
                <a:latin typeface="华文楷体" panose="02010600040101010101" pitchFamily="2" charset="-122"/>
                <a:ea typeface="华文楷体" panose="02010600040101010101" pitchFamily="2" charset="-122"/>
              </a:rPr>
              <a:t>MEDLINE</a:t>
            </a:r>
            <a:r>
              <a:rPr lang="zh-CN" altLang="en-US" sz="2400" dirty="0" smtClean="0">
                <a:latin typeface="华文楷体" panose="02010600040101010101" pitchFamily="2" charset="-122"/>
                <a:ea typeface="华文楷体" panose="02010600040101010101" pitchFamily="2" charset="-122"/>
              </a:rPr>
              <a:t>資料庫</a:t>
            </a:r>
            <a:r>
              <a:rPr lang="en-US" sz="2400" dirty="0" smtClean="0">
                <a:latin typeface="华文楷体" panose="02010600040101010101" pitchFamily="2" charset="-122"/>
                <a:ea typeface="华文楷体" panose="02010600040101010101" pitchFamily="2" charset="-122"/>
              </a:rPr>
              <a:t> </a:t>
            </a:r>
            <a:endParaRPr lang="en-US" altLang="zh-CN" sz="2400" dirty="0">
              <a:latin typeface="华文楷体" panose="02010600040101010101" pitchFamily="2" charset="-122"/>
              <a:ea typeface="华文楷体" panose="02010600040101010101" pitchFamily="2" charset="-122"/>
            </a:endParaRPr>
          </a:p>
          <a:p>
            <a:pPr marL="457200" indent="-457200">
              <a:buFont typeface="Arial" panose="020B0604020202020204" pitchFamily="34" charset="0"/>
              <a:buChar char="•"/>
            </a:pPr>
            <a:endParaRPr lang="en-US" altLang="zh-CN" sz="2400" dirty="0">
              <a:latin typeface="华文楷体" panose="02010600040101010101" pitchFamily="2" charset="-122"/>
              <a:ea typeface="华文楷体" panose="02010600040101010101" pitchFamily="2" charset="-122"/>
            </a:endParaRPr>
          </a:p>
          <a:p>
            <a:pPr marL="457200" indent="-457200">
              <a:buFont typeface="Arial" panose="020B0604020202020204" pitchFamily="34" charset="0"/>
              <a:buChar char="•"/>
            </a:pPr>
            <a:r>
              <a:rPr lang="zh-CN" altLang="en-US" sz="2400" dirty="0" smtClean="0">
                <a:latin typeface="华文楷体" panose="02010600040101010101" pitchFamily="2" charset="-122"/>
                <a:ea typeface="华文楷体" panose="02010600040101010101" pitchFamily="2" charset="-122"/>
              </a:rPr>
              <a:t>美國醫學圖書館</a:t>
            </a:r>
            <a:r>
              <a:rPr lang="en-US" sz="2400" dirty="0" smtClean="0">
                <a:latin typeface="华文楷体" panose="02010600040101010101" pitchFamily="2" charset="-122"/>
                <a:ea typeface="华文楷体" panose="02010600040101010101" pitchFamily="2" charset="-122"/>
              </a:rPr>
              <a:t>TOXLINE </a:t>
            </a:r>
            <a:r>
              <a:rPr lang="en-US" sz="2400" dirty="0" err="1" smtClean="0">
                <a:latin typeface="华文楷体" panose="02010600040101010101" pitchFamily="2" charset="-122"/>
                <a:ea typeface="华文楷体" panose="02010600040101010101" pitchFamily="2" charset="-122"/>
              </a:rPr>
              <a:t>毒理學資料庫</a:t>
            </a:r>
            <a:r>
              <a:rPr lang="en-US" sz="2400" dirty="0" smtClean="0">
                <a:latin typeface="华文楷体" panose="02010600040101010101" pitchFamily="2" charset="-122"/>
                <a:ea typeface="华文楷体" panose="02010600040101010101" pitchFamily="2" charset="-122"/>
              </a:rPr>
              <a:t> </a:t>
            </a:r>
            <a:endParaRPr lang="en-US" altLang="zh-CN" sz="2400" dirty="0">
              <a:latin typeface="华文楷体" panose="02010600040101010101" pitchFamily="2" charset="-122"/>
              <a:ea typeface="华文楷体" panose="02010600040101010101" pitchFamily="2" charset="-122"/>
            </a:endParaRPr>
          </a:p>
        </p:txBody>
      </p:sp>
      <p:pic>
        <p:nvPicPr>
          <p:cNvPr id="5" name="Picture 7">
            <a:extLst>
              <a:ext uri="{FF2B5EF4-FFF2-40B4-BE49-F238E27FC236}">
                <a16:creationId xmlns="" xmlns:a16="http://schemas.microsoft.com/office/drawing/2014/main" id="{A23C408A-27F2-4B13-8D03-EE1911C08C32}"/>
              </a:ext>
            </a:extLst>
          </p:cNvPr>
          <p:cNvPicPr>
            <a:picLocks noChangeAspect="1"/>
          </p:cNvPicPr>
          <p:nvPr/>
        </p:nvPicPr>
        <p:blipFill>
          <a:blip r:embed="rId3"/>
          <a:stretch>
            <a:fillRect/>
          </a:stretch>
        </p:blipFill>
        <p:spPr>
          <a:xfrm>
            <a:off x="7010400" y="4961900"/>
            <a:ext cx="3213424" cy="543703"/>
          </a:xfrm>
          <a:prstGeom prst="rect">
            <a:avLst/>
          </a:prstGeom>
        </p:spPr>
      </p:pic>
      <p:pic>
        <p:nvPicPr>
          <p:cNvPr id="6" name="Picture 3">
            <a:extLst>
              <a:ext uri="{FF2B5EF4-FFF2-40B4-BE49-F238E27FC236}">
                <a16:creationId xmlns="" xmlns:a16="http://schemas.microsoft.com/office/drawing/2014/main" id="{5157E4B3-4278-4927-A85A-804ACF258E34}"/>
              </a:ext>
            </a:extLst>
          </p:cNvPr>
          <p:cNvPicPr>
            <a:picLocks noChangeAspect="1"/>
          </p:cNvPicPr>
          <p:nvPr/>
        </p:nvPicPr>
        <p:blipFill>
          <a:blip r:embed="rId4"/>
          <a:stretch>
            <a:fillRect/>
          </a:stretch>
        </p:blipFill>
        <p:spPr>
          <a:xfrm>
            <a:off x="105156" y="1143000"/>
            <a:ext cx="11981688" cy="2176590"/>
          </a:xfrm>
          <a:prstGeom prst="rect">
            <a:avLst/>
          </a:prstGeom>
        </p:spPr>
      </p:pic>
    </p:spTree>
    <p:extLst>
      <p:ext uri="{BB962C8B-B14F-4D97-AF65-F5344CB8AC3E}">
        <p14:creationId xmlns:p14="http://schemas.microsoft.com/office/powerpoint/2010/main" val="415608361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dirty="0">
                <a:latin typeface="华文楷体" panose="02010600040101010101" pitchFamily="2" charset="-122"/>
                <a:ea typeface="华文楷体" panose="02010600040101010101" pitchFamily="2" charset="-122"/>
              </a:rPr>
              <a:t>重點期刊合作夥伴</a:t>
            </a:r>
            <a:endParaRPr lang="zh-TW" altLang="en-US" dirty="0">
              <a:latin typeface="华文楷体" panose="02010600040101010101" pitchFamily="2" charset="-122"/>
              <a:ea typeface="华文楷体" panose="02010600040101010101" pitchFamily="2" charset="-122"/>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720" y="1999833"/>
            <a:ext cx="2071914" cy="68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02" y="1963741"/>
            <a:ext cx="2439079" cy="65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7">
            <a:extLst>
              <a:ext uri="{FF2B5EF4-FFF2-40B4-BE49-F238E27FC236}">
                <a16:creationId xmlns="" xmlns:a16="http://schemas.microsoft.com/office/drawing/2014/main" id="{36AAF513-5796-4C80-972B-E9017A8C6291}"/>
              </a:ext>
            </a:extLst>
          </p:cNvPr>
          <p:cNvPicPr>
            <a:picLocks noChangeAspect="1"/>
          </p:cNvPicPr>
          <p:nvPr/>
        </p:nvPicPr>
        <p:blipFill>
          <a:blip r:embed="rId4"/>
          <a:stretch>
            <a:fillRect/>
          </a:stretch>
        </p:blipFill>
        <p:spPr>
          <a:xfrm>
            <a:off x="3989359" y="2000528"/>
            <a:ext cx="2181468" cy="556231"/>
          </a:xfrm>
          <a:prstGeom prst="rect">
            <a:avLst/>
          </a:prstGeom>
        </p:spPr>
      </p:pic>
      <p:pic>
        <p:nvPicPr>
          <p:cNvPr id="6" name="Picture 1">
            <a:extLst>
              <a:ext uri="{FF2B5EF4-FFF2-40B4-BE49-F238E27FC236}">
                <a16:creationId xmlns="" xmlns:a16="http://schemas.microsoft.com/office/drawing/2014/main" id="{F72C78CE-D749-4263-A33F-9AB304568E5B}"/>
              </a:ext>
            </a:extLst>
          </p:cNvPr>
          <p:cNvPicPr>
            <a:picLocks noChangeAspect="1"/>
          </p:cNvPicPr>
          <p:nvPr/>
        </p:nvPicPr>
        <p:blipFill>
          <a:blip r:embed="rId5"/>
          <a:stretch>
            <a:fillRect/>
          </a:stretch>
        </p:blipFill>
        <p:spPr>
          <a:xfrm>
            <a:off x="6400800" y="5334000"/>
            <a:ext cx="3771820" cy="699925"/>
          </a:xfrm>
          <a:prstGeom prst="rect">
            <a:avLst/>
          </a:prstGeom>
        </p:spPr>
      </p:pic>
      <p:pic>
        <p:nvPicPr>
          <p:cNvPr id="7" name="Picture 18">
            <a:extLst>
              <a:ext uri="{FF2B5EF4-FFF2-40B4-BE49-F238E27FC236}">
                <a16:creationId xmlns="" xmlns:a16="http://schemas.microsoft.com/office/drawing/2014/main" id="{CC9A2BF9-EF84-4431-A002-761608240C0D}"/>
              </a:ext>
            </a:extLst>
          </p:cNvPr>
          <p:cNvPicPr>
            <a:picLocks noChangeAspect="1"/>
          </p:cNvPicPr>
          <p:nvPr/>
        </p:nvPicPr>
        <p:blipFill>
          <a:blip r:embed="rId6"/>
          <a:stretch>
            <a:fillRect/>
          </a:stretch>
        </p:blipFill>
        <p:spPr>
          <a:xfrm>
            <a:off x="283177" y="4572000"/>
            <a:ext cx="1143000" cy="1152525"/>
          </a:xfrm>
          <a:prstGeom prst="rect">
            <a:avLst/>
          </a:prstGeom>
        </p:spPr>
      </p:pic>
      <p:pic>
        <p:nvPicPr>
          <p:cNvPr id="8" name="Picture 2">
            <a:extLst>
              <a:ext uri="{FF2B5EF4-FFF2-40B4-BE49-F238E27FC236}">
                <a16:creationId xmlns="" xmlns:a16="http://schemas.microsoft.com/office/drawing/2014/main" id="{A0952572-E421-42D5-A130-35AF861EB261}"/>
              </a:ext>
            </a:extLst>
          </p:cNvPr>
          <p:cNvPicPr>
            <a:picLocks noChangeAspect="1"/>
          </p:cNvPicPr>
          <p:nvPr/>
        </p:nvPicPr>
        <p:blipFill>
          <a:blip r:embed="rId7"/>
          <a:stretch>
            <a:fillRect/>
          </a:stretch>
        </p:blipFill>
        <p:spPr>
          <a:xfrm>
            <a:off x="2360584" y="5629275"/>
            <a:ext cx="3257550" cy="466725"/>
          </a:xfrm>
          <a:prstGeom prst="rect">
            <a:avLst/>
          </a:prstGeom>
        </p:spPr>
      </p:pic>
      <p:pic>
        <p:nvPicPr>
          <p:cNvPr id="9" name="Picture 3">
            <a:extLst>
              <a:ext uri="{FF2B5EF4-FFF2-40B4-BE49-F238E27FC236}">
                <a16:creationId xmlns="" xmlns:a16="http://schemas.microsoft.com/office/drawing/2014/main" id="{2EEDF7AE-085E-49B2-9C3B-8C2E101C8DC6}"/>
              </a:ext>
            </a:extLst>
          </p:cNvPr>
          <p:cNvPicPr>
            <a:picLocks noChangeAspect="1"/>
          </p:cNvPicPr>
          <p:nvPr/>
        </p:nvPicPr>
        <p:blipFill>
          <a:blip r:embed="rId8"/>
          <a:stretch>
            <a:fillRect/>
          </a:stretch>
        </p:blipFill>
        <p:spPr>
          <a:xfrm>
            <a:off x="6722129" y="3387216"/>
            <a:ext cx="2876046" cy="588200"/>
          </a:xfrm>
          <a:prstGeom prst="rect">
            <a:avLst/>
          </a:prstGeom>
        </p:spPr>
      </p:pic>
      <p:pic>
        <p:nvPicPr>
          <p:cNvPr id="10" name="Picture 19">
            <a:extLst>
              <a:ext uri="{FF2B5EF4-FFF2-40B4-BE49-F238E27FC236}">
                <a16:creationId xmlns="" xmlns:a16="http://schemas.microsoft.com/office/drawing/2014/main" id="{228B80BE-D0DF-44D0-9C9A-99126D34085E}"/>
              </a:ext>
            </a:extLst>
          </p:cNvPr>
          <p:cNvPicPr>
            <a:picLocks noChangeAspect="1"/>
          </p:cNvPicPr>
          <p:nvPr/>
        </p:nvPicPr>
        <p:blipFill>
          <a:blip r:embed="rId9"/>
          <a:stretch>
            <a:fillRect/>
          </a:stretch>
        </p:blipFill>
        <p:spPr>
          <a:xfrm>
            <a:off x="10201718" y="1941529"/>
            <a:ext cx="1579420" cy="1477774"/>
          </a:xfrm>
          <a:prstGeom prst="rect">
            <a:avLst/>
          </a:prstGeom>
        </p:spPr>
      </p:pic>
      <p:pic>
        <p:nvPicPr>
          <p:cNvPr id="11" name="Picture 20">
            <a:extLst>
              <a:ext uri="{FF2B5EF4-FFF2-40B4-BE49-F238E27FC236}">
                <a16:creationId xmlns="" xmlns:a16="http://schemas.microsoft.com/office/drawing/2014/main" id="{2247A723-F824-4AA5-B4BA-F18F82E8A4C7}"/>
              </a:ext>
            </a:extLst>
          </p:cNvPr>
          <p:cNvPicPr>
            <a:picLocks noChangeAspect="1"/>
          </p:cNvPicPr>
          <p:nvPr/>
        </p:nvPicPr>
        <p:blipFill>
          <a:blip r:embed="rId10"/>
          <a:stretch>
            <a:fillRect/>
          </a:stretch>
        </p:blipFill>
        <p:spPr>
          <a:xfrm>
            <a:off x="8296341" y="4345823"/>
            <a:ext cx="3599089" cy="715649"/>
          </a:xfrm>
          <a:prstGeom prst="rect">
            <a:avLst/>
          </a:prstGeom>
        </p:spPr>
      </p:pic>
      <p:pic>
        <p:nvPicPr>
          <p:cNvPr id="12" name="Picture 21">
            <a:extLst>
              <a:ext uri="{FF2B5EF4-FFF2-40B4-BE49-F238E27FC236}">
                <a16:creationId xmlns="" xmlns:a16="http://schemas.microsoft.com/office/drawing/2014/main" id="{B219FBA0-7AFF-428D-B18D-69E145C54F10}"/>
              </a:ext>
            </a:extLst>
          </p:cNvPr>
          <p:cNvPicPr>
            <a:picLocks noChangeAspect="1"/>
          </p:cNvPicPr>
          <p:nvPr/>
        </p:nvPicPr>
        <p:blipFill>
          <a:blip r:embed="rId11"/>
          <a:stretch>
            <a:fillRect/>
          </a:stretch>
        </p:blipFill>
        <p:spPr>
          <a:xfrm>
            <a:off x="517053" y="3073096"/>
            <a:ext cx="1858418" cy="1106022"/>
          </a:xfrm>
          <a:prstGeom prst="rect">
            <a:avLst/>
          </a:prstGeom>
        </p:spPr>
      </p:pic>
      <p:pic>
        <p:nvPicPr>
          <p:cNvPr id="13" name="Picture 22">
            <a:extLst>
              <a:ext uri="{FF2B5EF4-FFF2-40B4-BE49-F238E27FC236}">
                <a16:creationId xmlns="" xmlns:a16="http://schemas.microsoft.com/office/drawing/2014/main" id="{19D1401D-0828-4390-B323-FBA7581CFA37}"/>
              </a:ext>
            </a:extLst>
          </p:cNvPr>
          <p:cNvPicPr>
            <a:picLocks noChangeAspect="1"/>
          </p:cNvPicPr>
          <p:nvPr/>
        </p:nvPicPr>
        <p:blipFill>
          <a:blip r:embed="rId12"/>
          <a:stretch>
            <a:fillRect/>
          </a:stretch>
        </p:blipFill>
        <p:spPr>
          <a:xfrm>
            <a:off x="3528004" y="2971800"/>
            <a:ext cx="2124075" cy="876300"/>
          </a:xfrm>
          <a:prstGeom prst="rect">
            <a:avLst/>
          </a:prstGeom>
        </p:spPr>
      </p:pic>
      <p:pic>
        <p:nvPicPr>
          <p:cNvPr id="14" name="Picture 23">
            <a:extLst>
              <a:ext uri="{FF2B5EF4-FFF2-40B4-BE49-F238E27FC236}">
                <a16:creationId xmlns="" xmlns:a16="http://schemas.microsoft.com/office/drawing/2014/main" id="{EA90B23D-6A9D-4794-B68C-94DEA3C3EAA7}"/>
              </a:ext>
            </a:extLst>
          </p:cNvPr>
          <p:cNvPicPr>
            <a:picLocks noChangeAspect="1"/>
          </p:cNvPicPr>
          <p:nvPr/>
        </p:nvPicPr>
        <p:blipFill>
          <a:blip r:embed="rId13"/>
          <a:stretch>
            <a:fillRect/>
          </a:stretch>
        </p:blipFill>
        <p:spPr>
          <a:xfrm>
            <a:off x="2790497" y="4345198"/>
            <a:ext cx="3599090" cy="665049"/>
          </a:xfrm>
          <a:prstGeom prst="rect">
            <a:avLst/>
          </a:prstGeom>
        </p:spPr>
      </p:pic>
      <p:sp>
        <p:nvSpPr>
          <p:cNvPr id="15" name="TextBox 15">
            <a:extLst>
              <a:ext uri="{FF2B5EF4-FFF2-40B4-BE49-F238E27FC236}">
                <a16:creationId xmlns="" xmlns:a16="http://schemas.microsoft.com/office/drawing/2014/main" id="{BF4AC766-B10F-4548-8F13-9CCCDA481137}"/>
              </a:ext>
            </a:extLst>
          </p:cNvPr>
          <p:cNvSpPr txBox="1"/>
          <p:nvPr/>
        </p:nvSpPr>
        <p:spPr>
          <a:xfrm>
            <a:off x="0" y="1143000"/>
            <a:ext cx="12192000" cy="461665"/>
          </a:xfrm>
          <a:prstGeom prst="rect">
            <a:avLst/>
          </a:prstGeom>
          <a:solidFill>
            <a:srgbClr val="C00000"/>
          </a:solidFill>
          <a:ln w="19050">
            <a:noFill/>
          </a:ln>
        </p:spPr>
        <p:txBody>
          <a:bodyPr wrap="square">
            <a:spAutoFit/>
          </a:bodyPr>
          <a:lstStyle/>
          <a:p>
            <a:pPr algn="ctr" eaLnBrk="0" hangingPunct="0">
              <a:defRPr/>
            </a:pPr>
            <a:r>
              <a:rPr lang="en-US" altLang="zh-CN" sz="2400" b="1" dirty="0" smtClean="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150</a:t>
            </a:r>
            <a:r>
              <a:rPr lang="zh-CN" altLang="en-US" sz="2400" b="1" dirty="0" smtClean="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多家出版公司、學協會、機構、大學出版社，例：</a:t>
            </a:r>
            <a:endParaRPr lang="en-US" sz="2400" b="1"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78478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华文楷体" panose="02010600040101010101" pitchFamily="2" charset="-122"/>
                <a:ea typeface="华文楷体" panose="02010600040101010101" pitchFamily="2" charset="-122"/>
              </a:rPr>
              <a:t>推薦重點期刊</a:t>
            </a:r>
            <a:endParaRPr lang="zh-TW" altLang="en-US" dirty="0">
              <a:latin typeface="华文楷体" panose="02010600040101010101" pitchFamily="2" charset="-122"/>
              <a:ea typeface="华文楷体" panose="02010600040101010101" pitchFamily="2" charset="-122"/>
            </a:endParaRPr>
          </a:p>
        </p:txBody>
      </p:sp>
      <p:sp>
        <p:nvSpPr>
          <p:cNvPr id="3" name="內容版面配置區 2"/>
          <p:cNvSpPr>
            <a:spLocks noGrp="1"/>
          </p:cNvSpPr>
          <p:nvPr>
            <p:ph idx="1"/>
          </p:nvPr>
        </p:nvSpPr>
        <p:spPr/>
        <p:txBody>
          <a:bodyPr/>
          <a:lstStyle/>
          <a:p>
            <a:endParaRPr lang="zh-TW" altLang="en-US" dirty="0"/>
          </a:p>
        </p:txBody>
      </p:sp>
      <p:pic>
        <p:nvPicPr>
          <p:cNvPr id="4" name="Picture 2">
            <a:extLst>
              <a:ext uri="{FF2B5EF4-FFF2-40B4-BE49-F238E27FC236}">
                <a16:creationId xmlns="" xmlns:a16="http://schemas.microsoft.com/office/drawing/2014/main" id="{89F1F775-5A79-4F50-9BB3-CCA8984B5BDF}"/>
              </a:ext>
            </a:extLst>
          </p:cNvPr>
          <p:cNvPicPr>
            <a:picLocks noChangeAspect="1"/>
          </p:cNvPicPr>
          <p:nvPr/>
        </p:nvPicPr>
        <p:blipFill>
          <a:blip r:embed="rId2"/>
          <a:stretch>
            <a:fillRect/>
          </a:stretch>
        </p:blipFill>
        <p:spPr>
          <a:xfrm>
            <a:off x="1066801" y="1295400"/>
            <a:ext cx="1950314" cy="2559245"/>
          </a:xfrm>
          <a:prstGeom prst="rect">
            <a:avLst/>
          </a:prstGeom>
        </p:spPr>
      </p:pic>
      <p:pic>
        <p:nvPicPr>
          <p:cNvPr id="5" name="Picture 5">
            <a:extLst>
              <a:ext uri="{FF2B5EF4-FFF2-40B4-BE49-F238E27FC236}">
                <a16:creationId xmlns="" xmlns:a16="http://schemas.microsoft.com/office/drawing/2014/main" id="{3FE7DAE4-54E1-4346-849D-61B660B10278}"/>
              </a:ext>
            </a:extLst>
          </p:cNvPr>
          <p:cNvPicPr>
            <a:picLocks noChangeAspect="1"/>
          </p:cNvPicPr>
          <p:nvPr/>
        </p:nvPicPr>
        <p:blipFill>
          <a:blip r:embed="rId3"/>
          <a:stretch>
            <a:fillRect/>
          </a:stretch>
        </p:blipFill>
        <p:spPr>
          <a:xfrm>
            <a:off x="3191555" y="1299075"/>
            <a:ext cx="1901163" cy="2582412"/>
          </a:xfrm>
          <a:prstGeom prst="rect">
            <a:avLst/>
          </a:prstGeom>
        </p:spPr>
      </p:pic>
      <p:pic>
        <p:nvPicPr>
          <p:cNvPr id="6" name="Picture 8">
            <a:extLst>
              <a:ext uri="{FF2B5EF4-FFF2-40B4-BE49-F238E27FC236}">
                <a16:creationId xmlns="" xmlns:a16="http://schemas.microsoft.com/office/drawing/2014/main" id="{557F7074-ABD6-4702-AAA9-49E45FD1C658}"/>
              </a:ext>
            </a:extLst>
          </p:cNvPr>
          <p:cNvPicPr>
            <a:picLocks noChangeAspect="1"/>
          </p:cNvPicPr>
          <p:nvPr/>
        </p:nvPicPr>
        <p:blipFill>
          <a:blip r:embed="rId4"/>
          <a:stretch>
            <a:fillRect/>
          </a:stretch>
        </p:blipFill>
        <p:spPr>
          <a:xfrm>
            <a:off x="5285555" y="1296243"/>
            <a:ext cx="1888204" cy="2564563"/>
          </a:xfrm>
          <a:prstGeom prst="rect">
            <a:avLst/>
          </a:prstGeom>
        </p:spPr>
      </p:pic>
      <p:pic>
        <p:nvPicPr>
          <p:cNvPr id="7" name="Picture 12">
            <a:extLst>
              <a:ext uri="{FF2B5EF4-FFF2-40B4-BE49-F238E27FC236}">
                <a16:creationId xmlns="" xmlns:a16="http://schemas.microsoft.com/office/drawing/2014/main" id="{6AFE83F1-2429-4558-9EC4-C0C6FAEB5803}"/>
              </a:ext>
            </a:extLst>
          </p:cNvPr>
          <p:cNvPicPr>
            <a:picLocks noChangeAspect="1"/>
          </p:cNvPicPr>
          <p:nvPr/>
        </p:nvPicPr>
        <p:blipFill>
          <a:blip r:embed="rId5"/>
          <a:stretch>
            <a:fillRect/>
          </a:stretch>
        </p:blipFill>
        <p:spPr>
          <a:xfrm>
            <a:off x="7331538" y="1296243"/>
            <a:ext cx="1900826" cy="2564562"/>
          </a:xfrm>
          <a:prstGeom prst="rect">
            <a:avLst/>
          </a:prstGeom>
        </p:spPr>
      </p:pic>
      <p:pic>
        <p:nvPicPr>
          <p:cNvPr id="8" name="Picture 21">
            <a:extLst>
              <a:ext uri="{FF2B5EF4-FFF2-40B4-BE49-F238E27FC236}">
                <a16:creationId xmlns="" xmlns:a16="http://schemas.microsoft.com/office/drawing/2014/main" id="{3741126C-1183-4014-A8D8-6F238A2CD096}"/>
              </a:ext>
            </a:extLst>
          </p:cNvPr>
          <p:cNvPicPr>
            <a:picLocks noChangeAspect="1"/>
          </p:cNvPicPr>
          <p:nvPr/>
        </p:nvPicPr>
        <p:blipFill>
          <a:blip r:embed="rId6"/>
          <a:stretch>
            <a:fillRect/>
          </a:stretch>
        </p:blipFill>
        <p:spPr>
          <a:xfrm>
            <a:off x="9376774" y="1299075"/>
            <a:ext cx="1900826" cy="2582412"/>
          </a:xfrm>
          <a:prstGeom prst="rect">
            <a:avLst/>
          </a:prstGeom>
        </p:spPr>
      </p:pic>
      <p:pic>
        <p:nvPicPr>
          <p:cNvPr id="9" name="Picture 28">
            <a:extLst>
              <a:ext uri="{FF2B5EF4-FFF2-40B4-BE49-F238E27FC236}">
                <a16:creationId xmlns="" xmlns:a16="http://schemas.microsoft.com/office/drawing/2014/main" id="{25E35D72-7926-47BA-B703-5C05F91596FE}"/>
              </a:ext>
            </a:extLst>
          </p:cNvPr>
          <p:cNvPicPr>
            <a:picLocks noChangeAspect="1"/>
          </p:cNvPicPr>
          <p:nvPr/>
        </p:nvPicPr>
        <p:blipFill>
          <a:blip r:embed="rId7"/>
          <a:stretch>
            <a:fillRect/>
          </a:stretch>
        </p:blipFill>
        <p:spPr>
          <a:xfrm>
            <a:off x="1066800" y="3967113"/>
            <a:ext cx="1950314" cy="2559245"/>
          </a:xfrm>
          <a:prstGeom prst="rect">
            <a:avLst/>
          </a:prstGeom>
        </p:spPr>
      </p:pic>
      <p:pic>
        <p:nvPicPr>
          <p:cNvPr id="10" name="Picture 31">
            <a:extLst>
              <a:ext uri="{FF2B5EF4-FFF2-40B4-BE49-F238E27FC236}">
                <a16:creationId xmlns="" xmlns:a16="http://schemas.microsoft.com/office/drawing/2014/main" id="{97EDDE0C-B926-40D9-B60A-45C7F6B7DA11}"/>
              </a:ext>
            </a:extLst>
          </p:cNvPr>
          <p:cNvPicPr>
            <a:picLocks noChangeAspect="1"/>
          </p:cNvPicPr>
          <p:nvPr/>
        </p:nvPicPr>
        <p:blipFill>
          <a:blip r:embed="rId8"/>
          <a:stretch>
            <a:fillRect/>
          </a:stretch>
        </p:blipFill>
        <p:spPr>
          <a:xfrm>
            <a:off x="3147987" y="3967113"/>
            <a:ext cx="1950312" cy="2559244"/>
          </a:xfrm>
          <a:prstGeom prst="rect">
            <a:avLst/>
          </a:prstGeom>
        </p:spPr>
      </p:pic>
      <p:pic>
        <p:nvPicPr>
          <p:cNvPr id="11" name="Picture 38">
            <a:extLst>
              <a:ext uri="{FF2B5EF4-FFF2-40B4-BE49-F238E27FC236}">
                <a16:creationId xmlns="" xmlns:a16="http://schemas.microsoft.com/office/drawing/2014/main" id="{0501D0B4-E006-4606-B81F-23B800740B2A}"/>
              </a:ext>
            </a:extLst>
          </p:cNvPr>
          <p:cNvPicPr>
            <a:picLocks noChangeAspect="1"/>
          </p:cNvPicPr>
          <p:nvPr/>
        </p:nvPicPr>
        <p:blipFill>
          <a:blip r:embed="rId9"/>
          <a:stretch>
            <a:fillRect/>
          </a:stretch>
        </p:blipFill>
        <p:spPr>
          <a:xfrm>
            <a:off x="5262953" y="3967113"/>
            <a:ext cx="1950312" cy="2559244"/>
          </a:xfrm>
          <a:prstGeom prst="rect">
            <a:avLst/>
          </a:prstGeom>
        </p:spPr>
      </p:pic>
      <p:pic>
        <p:nvPicPr>
          <p:cNvPr id="12" name="Picture 40">
            <a:extLst>
              <a:ext uri="{FF2B5EF4-FFF2-40B4-BE49-F238E27FC236}">
                <a16:creationId xmlns="" xmlns:a16="http://schemas.microsoft.com/office/drawing/2014/main" id="{39C4B4BF-8BDA-495D-BBB6-19F17D51B70B}"/>
              </a:ext>
            </a:extLst>
          </p:cNvPr>
          <p:cNvPicPr>
            <a:picLocks noChangeAspect="1"/>
          </p:cNvPicPr>
          <p:nvPr/>
        </p:nvPicPr>
        <p:blipFill>
          <a:blip r:embed="rId10"/>
          <a:stretch>
            <a:fillRect/>
          </a:stretch>
        </p:blipFill>
        <p:spPr>
          <a:xfrm>
            <a:off x="9376774" y="3970788"/>
            <a:ext cx="1900826" cy="2582412"/>
          </a:xfrm>
          <a:prstGeom prst="rect">
            <a:avLst/>
          </a:prstGeom>
        </p:spPr>
      </p:pic>
      <p:pic>
        <p:nvPicPr>
          <p:cNvPr id="13" name="Picture 42">
            <a:extLst>
              <a:ext uri="{FF2B5EF4-FFF2-40B4-BE49-F238E27FC236}">
                <a16:creationId xmlns="" xmlns:a16="http://schemas.microsoft.com/office/drawing/2014/main" id="{A1AC9091-D75F-4D9E-BC4D-94DA8F15D515}"/>
              </a:ext>
            </a:extLst>
          </p:cNvPr>
          <p:cNvPicPr>
            <a:picLocks noChangeAspect="1"/>
          </p:cNvPicPr>
          <p:nvPr/>
        </p:nvPicPr>
        <p:blipFill>
          <a:blip r:embed="rId11"/>
          <a:stretch>
            <a:fillRect/>
          </a:stretch>
        </p:blipFill>
        <p:spPr>
          <a:xfrm>
            <a:off x="7315199" y="3962399"/>
            <a:ext cx="1919259" cy="2564563"/>
          </a:xfrm>
          <a:prstGeom prst="rect">
            <a:avLst/>
          </a:prstGeom>
        </p:spPr>
      </p:pic>
    </p:spTree>
    <p:extLst>
      <p:ext uri="{BB962C8B-B14F-4D97-AF65-F5344CB8AC3E}">
        <p14:creationId xmlns:p14="http://schemas.microsoft.com/office/powerpoint/2010/main" val="1348961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Blank Presentation">
  <a:themeElements>
    <a:clrScheme name="">
      <a:dk1>
        <a:srgbClr val="333333"/>
      </a:dk1>
      <a:lt1>
        <a:srgbClr val="FFFFFF"/>
      </a:lt1>
      <a:dk2>
        <a:srgbClr val="333333"/>
      </a:dk2>
      <a:lt2>
        <a:srgbClr val="808080"/>
      </a:lt2>
      <a:accent1>
        <a:srgbClr val="CC092F"/>
      </a:accent1>
      <a:accent2>
        <a:srgbClr val="6DC6E7"/>
      </a:accent2>
      <a:accent3>
        <a:srgbClr val="FFFFFF"/>
      </a:accent3>
      <a:accent4>
        <a:srgbClr val="2A2A2A"/>
      </a:accent4>
      <a:accent5>
        <a:srgbClr val="E2AAAD"/>
      </a:accent5>
      <a:accent6>
        <a:srgbClr val="62B3D1"/>
      </a:accent6>
      <a:hlink>
        <a:srgbClr val="B5BF00"/>
      </a:hlink>
      <a:folHlink>
        <a:srgbClr val="FFB60F"/>
      </a:folHlink>
    </a:clrScheme>
    <a:fontScheme name="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848589"/>
        </a:dk1>
        <a:lt1>
          <a:srgbClr val="FFFFFF"/>
        </a:lt1>
        <a:dk2>
          <a:srgbClr val="848589"/>
        </a:dk2>
        <a:lt2>
          <a:srgbClr val="808080"/>
        </a:lt2>
        <a:accent1>
          <a:srgbClr val="CC092F"/>
        </a:accent1>
        <a:accent2>
          <a:srgbClr val="6DC6E7"/>
        </a:accent2>
        <a:accent3>
          <a:srgbClr val="FFFFFF"/>
        </a:accent3>
        <a:accent4>
          <a:srgbClr val="707174"/>
        </a:accent4>
        <a:accent5>
          <a:srgbClr val="E2AAAD"/>
        </a:accent5>
        <a:accent6>
          <a:srgbClr val="62B3D1"/>
        </a:accent6>
        <a:hlink>
          <a:srgbClr val="B5BF00"/>
        </a:hlink>
        <a:folHlink>
          <a:srgbClr val="FFB60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333333"/>
      </a:dk1>
      <a:lt1>
        <a:srgbClr val="FFFFFF"/>
      </a:lt1>
      <a:dk2>
        <a:srgbClr val="333333"/>
      </a:dk2>
      <a:lt2>
        <a:srgbClr val="808080"/>
      </a:lt2>
      <a:accent1>
        <a:srgbClr val="CC092F"/>
      </a:accent1>
      <a:accent2>
        <a:srgbClr val="6DC6E7"/>
      </a:accent2>
      <a:accent3>
        <a:srgbClr val="FFFFFF"/>
      </a:accent3>
      <a:accent4>
        <a:srgbClr val="2A2A2A"/>
      </a:accent4>
      <a:accent5>
        <a:srgbClr val="E2AAAD"/>
      </a:accent5>
      <a:accent6>
        <a:srgbClr val="62B3D1"/>
      </a:accent6>
      <a:hlink>
        <a:srgbClr val="B5BF00"/>
      </a:hlink>
      <a:folHlink>
        <a:srgbClr val="FFB60F"/>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48589"/>
        </a:dk1>
        <a:lt1>
          <a:srgbClr val="FFFFFF"/>
        </a:lt1>
        <a:dk2>
          <a:srgbClr val="848589"/>
        </a:dk2>
        <a:lt2>
          <a:srgbClr val="808080"/>
        </a:lt2>
        <a:accent1>
          <a:srgbClr val="CC092F"/>
        </a:accent1>
        <a:accent2>
          <a:srgbClr val="6DC6E7"/>
        </a:accent2>
        <a:accent3>
          <a:srgbClr val="FFFFFF"/>
        </a:accent3>
        <a:accent4>
          <a:srgbClr val="707174"/>
        </a:accent4>
        <a:accent5>
          <a:srgbClr val="E2AAAD"/>
        </a:accent5>
        <a:accent6>
          <a:srgbClr val="62B3D1"/>
        </a:accent6>
        <a:hlink>
          <a:srgbClr val="B5BF00"/>
        </a:hlink>
        <a:folHlink>
          <a:srgbClr val="FFB60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333333"/>
    </a:dk1>
    <a:lt1>
      <a:srgbClr val="FFFFFF"/>
    </a:lt1>
    <a:dk2>
      <a:srgbClr val="333333"/>
    </a:dk2>
    <a:lt2>
      <a:srgbClr val="808080"/>
    </a:lt2>
    <a:accent1>
      <a:srgbClr val="CC092F"/>
    </a:accent1>
    <a:accent2>
      <a:srgbClr val="6DC6E7"/>
    </a:accent2>
    <a:accent3>
      <a:srgbClr val="FFFFFF"/>
    </a:accent3>
    <a:accent4>
      <a:srgbClr val="2A2A2A"/>
    </a:accent4>
    <a:accent5>
      <a:srgbClr val="E2AAAD"/>
    </a:accent5>
    <a:accent6>
      <a:srgbClr val="62B3D1"/>
    </a:accent6>
    <a:hlink>
      <a:srgbClr val="B5BF00"/>
    </a:hlink>
    <a:folHlink>
      <a:srgbClr val="FFB60F"/>
    </a:folHlink>
  </a:clrScheme>
</a:themeOverride>
</file>

<file path=ppt/theme/themeOverride2.xml><?xml version="1.0" encoding="utf-8"?>
<a:themeOverride xmlns:a="http://schemas.openxmlformats.org/drawingml/2006/main">
  <a:clrScheme name="">
    <a:dk1>
      <a:srgbClr val="333333"/>
    </a:dk1>
    <a:lt1>
      <a:srgbClr val="FFFFFF"/>
    </a:lt1>
    <a:dk2>
      <a:srgbClr val="333333"/>
    </a:dk2>
    <a:lt2>
      <a:srgbClr val="808080"/>
    </a:lt2>
    <a:accent1>
      <a:srgbClr val="CC092F"/>
    </a:accent1>
    <a:accent2>
      <a:srgbClr val="6DC6E7"/>
    </a:accent2>
    <a:accent3>
      <a:srgbClr val="FFFFFF"/>
    </a:accent3>
    <a:accent4>
      <a:srgbClr val="2A2A2A"/>
    </a:accent4>
    <a:accent5>
      <a:srgbClr val="E2AAAD"/>
    </a:accent5>
    <a:accent6>
      <a:srgbClr val="62B3D1"/>
    </a:accent6>
    <a:hlink>
      <a:srgbClr val="B5BF00"/>
    </a:hlink>
    <a:folHlink>
      <a:srgbClr val="FFB60F"/>
    </a:folHlink>
  </a:clrScheme>
</a:themeOverride>
</file>

<file path=docProps/app.xml><?xml version="1.0" encoding="utf-8"?>
<Properties xmlns="http://schemas.openxmlformats.org/officeDocument/2006/extended-properties" xmlns:vt="http://schemas.openxmlformats.org/officeDocument/2006/docPropsVTypes">
  <TotalTime>44511</TotalTime>
  <Words>3648</Words>
  <Application>Microsoft Office PowerPoint</Application>
  <PresentationFormat>自訂</PresentationFormat>
  <Paragraphs>369</Paragraphs>
  <Slides>45</Slides>
  <Notes>26</Notes>
  <HiddenSlides>0</HiddenSlides>
  <MMClips>0</MMClips>
  <ScaleCrop>false</ScaleCrop>
  <HeadingPairs>
    <vt:vector size="4" baseType="variant">
      <vt:variant>
        <vt:lpstr>佈景主題</vt:lpstr>
      </vt:variant>
      <vt:variant>
        <vt:i4>2</vt:i4>
      </vt:variant>
      <vt:variant>
        <vt:lpstr>投影片標題</vt:lpstr>
      </vt:variant>
      <vt:variant>
        <vt:i4>45</vt:i4>
      </vt:variant>
    </vt:vector>
  </HeadingPairs>
  <TitlesOfParts>
    <vt:vector size="47" baseType="lpstr">
      <vt:lpstr>2_Blank Presentation</vt:lpstr>
      <vt:lpstr>Blank Presentation</vt:lpstr>
      <vt:lpstr>PowerPoint 簡報</vt:lpstr>
      <vt:lpstr>PowerPoint 簡報</vt:lpstr>
      <vt:lpstr>為什麼使用資料庫？</vt:lpstr>
      <vt:lpstr>舉例：開展文獻的調研</vt:lpstr>
      <vt:lpstr>PowerPoint 簡報</vt:lpstr>
      <vt:lpstr>作為研究工具</vt:lpstr>
      <vt:lpstr>資料庫收錄範圍</vt:lpstr>
      <vt:lpstr>重點期刊合作夥伴</vt:lpstr>
      <vt:lpstr>推薦重點期刊</vt:lpstr>
      <vt:lpstr>PowerPoint 簡報</vt:lpstr>
      <vt:lpstr>基本檢索</vt:lpstr>
      <vt:lpstr>基本檢索</vt:lpstr>
      <vt:lpstr>基本檢索</vt:lpstr>
      <vt:lpstr>基本檢索</vt:lpstr>
      <vt:lpstr>基本檢索 - 主題解析獲取更多研究文獻</vt:lpstr>
      <vt:lpstr>縮小檢索</vt:lpstr>
      <vt:lpstr>新知通告(RSS) - 自動獲取新增符合檢索條件設定之記錄</vt:lpstr>
      <vt:lpstr>檢索結果 – 文獻記錄</vt:lpstr>
      <vt:lpstr>檢索結果 – 文獻記錄(可免費連結至WOS的引文紀錄)</vt:lpstr>
      <vt:lpstr>檢索結果 – 記錄詳情</vt:lpstr>
      <vt:lpstr>PowerPoint 簡報</vt:lpstr>
      <vt:lpstr>PowerPoint 簡報</vt:lpstr>
      <vt:lpstr>PowerPoint 簡報</vt:lpstr>
      <vt:lpstr>PowerPoint 簡報</vt:lpstr>
      <vt:lpstr>PowerPoint 簡報</vt:lpstr>
      <vt:lpstr>讓您掌握最新研究動態，不再慢半拍 !</vt:lpstr>
      <vt:lpstr>PowerPoint 簡報</vt:lpstr>
      <vt:lpstr>ProQuest 平台功能說明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ProQuest Research Assistant  全新AI 智能檢索功能</vt:lpstr>
      <vt:lpstr>ProQuest Research Assistant  全新AI 智能檢索功能</vt:lpstr>
      <vt:lpstr>ProQuest Research Assistant  全新AI 智能檢索功能</vt:lpstr>
      <vt:lpstr>ProQuest Research Assistant  全新AI 智能檢索功能</vt:lpstr>
      <vt:lpstr>ProQuest Research Assistant  全新AI 智能檢索功能</vt:lpstr>
      <vt:lpstr>在學校IP範圍外透過https://www.proquest.com  也可以進入PQ資料庫平台進行檢索囉 !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marketing</dc:creator>
  <cp:lastModifiedBy>donna</cp:lastModifiedBy>
  <cp:revision>847</cp:revision>
  <cp:lastPrinted>2018-08-30T11:37:23Z</cp:lastPrinted>
  <dcterms:modified xsi:type="dcterms:W3CDTF">2026-03-10T05:19:46Z</dcterms:modified>
</cp:coreProperties>
</file>